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59" r:id="rId2"/>
    <p:sldId id="560" r:id="rId3"/>
    <p:sldId id="561" r:id="rId4"/>
    <p:sldId id="562" r:id="rId5"/>
    <p:sldId id="544" r:id="rId6"/>
    <p:sldId id="564" r:id="rId7"/>
    <p:sldId id="566" r:id="rId8"/>
    <p:sldId id="567" r:id="rId9"/>
    <p:sldId id="568" r:id="rId10"/>
    <p:sldId id="584" r:id="rId11"/>
    <p:sldId id="569" r:id="rId12"/>
    <p:sldId id="578" r:id="rId13"/>
    <p:sldId id="575" r:id="rId14"/>
    <p:sldId id="579" r:id="rId15"/>
    <p:sldId id="580" r:id="rId16"/>
    <p:sldId id="576" r:id="rId17"/>
    <p:sldId id="581" r:id="rId18"/>
    <p:sldId id="582" r:id="rId19"/>
    <p:sldId id="583" r:id="rId20"/>
    <p:sldId id="563" r:id="rId21"/>
  </p:sldIdLst>
  <p:sldSz cx="12192000" cy="6858000"/>
  <p:notesSz cx="6858000" cy="9144000"/>
  <p:embeddedFontLst>
    <p:embeddedFont>
      <p:font typeface="Lyon Ofc TT" panose="020B0604020202020204" charset="0"/>
      <p:regular r:id="rId24"/>
      <p:bold r:id="rId25"/>
      <p:italic r:id="rId26"/>
      <p:boldItalic r:id="rId27"/>
    </p:embeddedFont>
    <p:embeddedFont>
      <p:font typeface="NewsSans Light" panose="02000503040000020004" charset="0"/>
      <p:regular r:id="rId28"/>
      <p:bold r:id="rId29"/>
      <p:italic r:id="rId30"/>
      <p:boldItalic r:id="rId3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7446" userDrawn="1">
          <p15:clr>
            <a:srgbClr val="A4A3A4"/>
          </p15:clr>
        </p15:guide>
        <p15:guide id="5" orient="horz" pos="4110" userDrawn="1">
          <p15:clr>
            <a:srgbClr val="A4A3A4"/>
          </p15:clr>
        </p15:guide>
        <p15:guide id="6" orient="horz" pos="1117" userDrawn="1">
          <p15:clr>
            <a:srgbClr val="A4A3A4"/>
          </p15:clr>
        </p15:guide>
        <p15:guide id="8" pos="6267" userDrawn="1">
          <p15:clr>
            <a:srgbClr val="A4A3A4"/>
          </p15:clr>
        </p15:guide>
        <p15:guide id="9" pos="415" userDrawn="1">
          <p15:clr>
            <a:srgbClr val="A4A3A4"/>
          </p15:clr>
        </p15:guide>
        <p15:guide id="12" orient="horz" pos="3407" userDrawn="1">
          <p15:clr>
            <a:srgbClr val="A4A3A4"/>
          </p15:clr>
        </p15:guide>
        <p15:guide id="13" orient="horz" pos="1389" userDrawn="1">
          <p15:clr>
            <a:srgbClr val="A4A3A4"/>
          </p15:clr>
        </p15:guide>
        <p15:guide id="14" pos="2819" userDrawn="1">
          <p15:clr>
            <a:srgbClr val="A4A3A4"/>
          </p15:clr>
        </p15:guide>
        <p15:guide id="15" pos="5654" userDrawn="1">
          <p15:clr>
            <a:srgbClr val="A4A3A4"/>
          </p15:clr>
        </p15:guide>
        <p15:guide id="16" pos="4861" userDrawn="1">
          <p15:clr>
            <a:srgbClr val="A4A3A4"/>
          </p15:clr>
        </p15:guide>
        <p15:guide id="17" orient="horz" pos="3680" userDrawn="1">
          <p15:clr>
            <a:srgbClr val="A4A3A4"/>
          </p15:clr>
        </p15:guide>
        <p15:guide id="18" orient="horz" pos="16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255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4" autoAdjust="0"/>
    <p:restoredTop sz="97070" autoAdjust="0"/>
  </p:normalViewPr>
  <p:slideViewPr>
    <p:cSldViewPr snapToGrid="0" showGuides="1">
      <p:cViewPr varScale="1">
        <p:scale>
          <a:sx n="74" d="100"/>
          <a:sy n="74" d="100"/>
        </p:scale>
        <p:origin x="1278" y="294"/>
      </p:cViewPr>
      <p:guideLst>
        <p:guide pos="3840"/>
        <p:guide orient="horz" pos="2160"/>
        <p:guide pos="7446"/>
        <p:guide orient="horz" pos="4110"/>
        <p:guide orient="horz" pos="1117"/>
        <p:guide pos="6267"/>
        <p:guide pos="415"/>
        <p:guide orient="horz" pos="3407"/>
        <p:guide orient="horz" pos="1389"/>
        <p:guide pos="2819"/>
        <p:guide pos="5654"/>
        <p:guide pos="4861"/>
        <p:guide orient="horz" pos="3680"/>
        <p:guide orient="horz" pos="16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43020167770676"/>
          <c:y val="8.8220642584121586E-2"/>
          <c:w val="0.66456979832229324"/>
          <c:h val="0.722802191078305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C282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3-41E7-BB01-53B1A48BB302}"/>
              </c:ext>
            </c:extLst>
          </c:dPt>
          <c:dPt>
            <c:idx val="1"/>
            <c:bubble3D val="0"/>
            <c:spPr>
              <a:solidFill>
                <a:srgbClr val="DCDBD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93-41E7-BB01-53B1A48BB302}"/>
              </c:ext>
            </c:extLst>
          </c:dPt>
          <c:dPt>
            <c:idx val="2"/>
            <c:bubble3D val="0"/>
            <c:spPr>
              <a:solidFill>
                <a:srgbClr val="63625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93-41E7-BB01-53B1A48BB302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93-41E7-BB01-53B1A48BB3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ja</c:v>
                </c:pt>
                <c:pt idx="1">
                  <c:v>weiß nicht/k. A.</c:v>
                </c:pt>
                <c:pt idx="2">
                  <c:v>nein, 
Unterrichtung von Kindern mit Behinderungen in Förderschulen sinnvoller</c:v>
                </c:pt>
              </c:strCache>
            </c:strRef>
          </c:cat>
          <c:val>
            <c:numRef>
              <c:f>Tabelle1!$B$2:$B$4</c:f>
              <c:numCache>
                <c:formatCode>0</c:formatCode>
                <c:ptCount val="3"/>
                <c:pt idx="0">
                  <c:v>67</c:v>
                </c:pt>
                <c:pt idx="1">
                  <c:v>5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93-41E7-BB01-53B1A48BB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43020167770676"/>
          <c:y val="8.8220642584121586E-2"/>
          <c:w val="0.66456979832229324"/>
          <c:h val="0.722802191078305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C282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3-41E7-BB01-53B1A48BB302}"/>
              </c:ext>
            </c:extLst>
          </c:dPt>
          <c:dPt>
            <c:idx val="1"/>
            <c:bubble3D val="0"/>
            <c:spPr>
              <a:solidFill>
                <a:srgbClr val="DCDBD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93-41E7-BB01-53B1A48BB302}"/>
              </c:ext>
            </c:extLst>
          </c:dPt>
          <c:dPt>
            <c:idx val="2"/>
            <c:bubble3D val="0"/>
            <c:spPr>
              <a:solidFill>
                <a:srgbClr val="63625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93-41E7-BB01-53B1A48BB302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93-41E7-BB01-53B1A48BB3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 ja</c:v>
                </c:pt>
                <c:pt idx="1">
                  <c:v> weiß nicht/k. A.</c:v>
                </c:pt>
                <c:pt idx="2">
                  <c:v> nein, Doppelbesetzung 
 nicht erforderlich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6-C893-41E7-BB01-53B1A48BB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209129539695945"/>
          <c:y val="0.11356066591851617"/>
          <c:w val="0.80903993348817571"/>
          <c:h val="0.756477013744843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43020167770676"/>
          <c:y val="8.8220642584121586E-2"/>
          <c:w val="0.66456979832229324"/>
          <c:h val="0.722802191078305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C282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3-41E7-BB01-53B1A48BB302}"/>
              </c:ext>
            </c:extLst>
          </c:dPt>
          <c:dPt>
            <c:idx val="1"/>
            <c:bubble3D val="0"/>
            <c:spPr>
              <a:solidFill>
                <a:srgbClr val="DCDBD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93-41E7-BB01-53B1A48BB302}"/>
              </c:ext>
            </c:extLst>
          </c:dPt>
          <c:dPt>
            <c:idx val="2"/>
            <c:bubble3D val="0"/>
            <c:spPr>
              <a:solidFill>
                <a:srgbClr val="63625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93-41E7-BB01-53B1A48BB302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93-41E7-BB01-53B1A48BB3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immer</c:v>
                </c:pt>
                <c:pt idx="1">
                  <c:v>weiß nicht/k. A.</c:v>
                </c:pt>
                <c:pt idx="2">
                  <c:v>nur zeitweilig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 formatCode="0">
                  <c:v>80</c:v>
                </c:pt>
                <c:pt idx="2" formatCode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93-41E7-BB01-53B1A48BB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43020167770676"/>
          <c:y val="8.8220642584121586E-2"/>
          <c:w val="0.66456979832229324"/>
          <c:h val="0.722802191078305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C282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3-41E7-BB01-53B1A48BB302}"/>
              </c:ext>
            </c:extLst>
          </c:dPt>
          <c:dPt>
            <c:idx val="1"/>
            <c:bubble3D val="0"/>
            <c:spPr>
              <a:solidFill>
                <a:srgbClr val="DCDBD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93-41E7-BB01-53B1A48BB302}"/>
              </c:ext>
            </c:extLst>
          </c:dPt>
          <c:dPt>
            <c:idx val="2"/>
            <c:bubble3D val="0"/>
            <c:spPr>
              <a:solidFill>
                <a:srgbClr val="63625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93-41E7-BB01-53B1A48BB302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93-41E7-BB01-53B1A48BB3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 immer</c:v>
                </c:pt>
                <c:pt idx="1">
                  <c:v> weiß nicht/k. A.</c:v>
                </c:pt>
                <c:pt idx="2">
                  <c:v> nur zeitweilig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6-C893-41E7-BB01-53B1A48BB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10711928623929658"/>
          <c:y val="0.11356066591851617"/>
          <c:w val="0.78459476056391164"/>
          <c:h val="0.756477013744843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79289998088247E-2"/>
          <c:y val="0.19420751479130946"/>
          <c:w val="0.90882183867584299"/>
          <c:h val="0.4555599855046256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 vollständig 
 erhalten werden</c:v>
                </c:pt>
              </c:strCache>
            </c:strRef>
          </c:tx>
          <c:spPr>
            <a:solidFill>
              <a:srgbClr val="DC28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Tabelle1!$B$2:$B$3</c:f>
              <c:numCache>
                <c:formatCode>General</c:formatCode>
                <c:ptCount val="2"/>
                <c:pt idx="0">
                  <c:v>33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87-4139-98A6-29D216BF13D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 mehrheitlich 
 erhalten werden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Tabelle1!$C$2:$C$3</c:f>
              <c:numCache>
                <c:formatCode>General</c:formatCode>
                <c:ptCount val="2"/>
                <c:pt idx="0">
                  <c:v>44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87-4139-98A6-29D216BF13D5}"/>
            </c:ext>
          </c:extLst>
        </c:ser>
        <c:ser>
          <c:idx val="4"/>
          <c:order val="2"/>
          <c:tx>
            <c:strRef>
              <c:f>Tabelle1!$D$1</c:f>
              <c:strCache>
                <c:ptCount val="1"/>
                <c:pt idx="0">
                  <c:v> weiß nicht/k. A.</c:v>
                </c:pt>
              </c:strCache>
            </c:strRef>
          </c:tx>
          <c:spPr>
            <a:solidFill>
              <a:srgbClr val="DCDBD5"/>
            </a:solidFill>
          </c:spPr>
          <c:invertIfNegative val="0"/>
          <c:val>
            <c:numRef>
              <c:f>Tabelle1!$D$2:$D$3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87-4139-98A6-29D216BF13D5}"/>
            </c:ext>
          </c:extLst>
        </c:ser>
        <c:ser>
          <c:idx val="2"/>
          <c:order val="3"/>
          <c:tx>
            <c:strRef>
              <c:f>Tabelle1!$E$1</c:f>
              <c:strCache>
                <c:ptCount val="1"/>
                <c:pt idx="0">
                  <c:v> mehrheitlich 
 abgeschafft werden</c:v>
                </c:pt>
              </c:strCache>
            </c:strRef>
          </c:tx>
          <c:spPr>
            <a:solidFill>
              <a:srgbClr val="63625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Tabelle1!$E$2:$E$3</c:f>
              <c:numCache>
                <c:formatCode>General</c:formatCode>
                <c:ptCount val="2"/>
                <c:pt idx="0">
                  <c:v>19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87-4139-98A6-29D216BF13D5}"/>
            </c:ext>
          </c:extLst>
        </c:ser>
        <c:ser>
          <c:idx val="3"/>
          <c:order val="4"/>
          <c:tx>
            <c:strRef>
              <c:f>Tabelle1!$F$1</c:f>
              <c:strCache>
                <c:ptCount val="1"/>
                <c:pt idx="0">
                  <c:v> ganz abgeschafft 
 werden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Tabelle1!$F$2:$F$3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87-4139-98A6-29D216BF1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9296768"/>
        <c:axId val="219952768"/>
      </c:barChart>
      <c:catAx>
        <c:axId val="2192967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9952768"/>
        <c:crosses val="autoZero"/>
        <c:auto val="1"/>
        <c:lblAlgn val="ctr"/>
        <c:lblOffset val="100"/>
        <c:noMultiLvlLbl val="0"/>
      </c:catAx>
      <c:valAx>
        <c:axId val="21995276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19296768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741367584061324E-2"/>
          <c:y val="0.62229818495545719"/>
          <c:w val="0.9624085004876729"/>
          <c:h val="0.11395935049684421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79289998088247E-2"/>
          <c:y val="0.19420751479130946"/>
          <c:w val="0.90882183867584299"/>
          <c:h val="0.4555599855046256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 kleiner</c:v>
                </c:pt>
              </c:strCache>
            </c:strRef>
          </c:tx>
          <c:spPr>
            <a:solidFill>
              <a:srgbClr val="DC28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Tabelle1!$B$2:$B$3</c:f>
              <c:numCache>
                <c:formatCode>General</c:formatCode>
                <c:ptCount val="2"/>
                <c:pt idx="0">
                  <c:v>21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87-4139-98A6-29D216BF13D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 gleich groß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Tabelle1!$C$2:$C$3</c:f>
              <c:numCache>
                <c:formatCode>General</c:formatCode>
                <c:ptCount val="2"/>
                <c:pt idx="0">
                  <c:v>62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87-4139-98A6-29D216BF13D5}"/>
            </c:ext>
          </c:extLst>
        </c:ser>
        <c:ser>
          <c:idx val="4"/>
          <c:order val="2"/>
          <c:tx>
            <c:strRef>
              <c:f>Tabelle1!$D$1</c:f>
              <c:strCache>
                <c:ptCount val="1"/>
                <c:pt idx="0">
                  <c:v> weiß nicht/k. A.</c:v>
                </c:pt>
              </c:strCache>
            </c:strRef>
          </c:tx>
          <c:spPr>
            <a:solidFill>
              <a:srgbClr val="DCDBD5"/>
            </a:solidFill>
          </c:spPr>
          <c:invertIfNegative val="0"/>
          <c:val>
            <c:numRef>
              <c:f>Tabelle1!$D$2:$D$3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87-4139-98A6-29D216BF13D5}"/>
            </c:ext>
          </c:extLst>
        </c:ser>
        <c:ser>
          <c:idx val="2"/>
          <c:order val="3"/>
          <c:tx>
            <c:strRef>
              <c:f>Tabelle1!$E$1</c:f>
              <c:strCache>
                <c:ptCount val="1"/>
                <c:pt idx="0">
                  <c:v> ausschließlich inklusive Klassen</c:v>
                </c:pt>
              </c:strCache>
            </c:strRef>
          </c:tx>
          <c:spPr>
            <a:solidFill>
              <a:srgbClr val="B7B5A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Tabelle1!$E$2:$E$3</c:f>
              <c:numCache>
                <c:formatCode>General</c:formatCode>
                <c:ptCount val="2"/>
                <c:pt idx="0">
                  <c:v>14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87-4139-98A6-29D216BF13D5}"/>
            </c:ext>
          </c:extLst>
        </c:ser>
        <c:ser>
          <c:idx val="3"/>
          <c:order val="4"/>
          <c:tx>
            <c:strRef>
              <c:f>Tabelle1!$F$1</c:f>
              <c:strCache>
                <c:ptCount val="1"/>
                <c:pt idx="0">
                  <c:v> größer</c:v>
                </c:pt>
              </c:strCache>
            </c:strRef>
          </c:tx>
          <c:spPr>
            <a:solidFill>
              <a:srgbClr val="63625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Tabelle1!$F$2:$F$3</c:f>
              <c:numCache>
                <c:formatCode>General</c:formatCode>
                <c:ptCount val="2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87-4139-98A6-29D216BF1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9296768"/>
        <c:axId val="219952768"/>
      </c:barChart>
      <c:catAx>
        <c:axId val="2192967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9952768"/>
        <c:crosses val="autoZero"/>
        <c:auto val="1"/>
        <c:lblAlgn val="ctr"/>
        <c:lblOffset val="100"/>
        <c:noMultiLvlLbl val="0"/>
      </c:catAx>
      <c:valAx>
        <c:axId val="21995276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19296768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741367584061324E-2"/>
          <c:y val="0.62229818495545719"/>
          <c:w val="0.9624085004876729"/>
          <c:h val="0.11395935049684421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79289998088247E-2"/>
          <c:y val="1.8970349116297778E-2"/>
          <c:w val="0.90882183867584299"/>
          <c:h val="0.873669714132723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 ja</c:v>
                </c:pt>
              </c:strCache>
            </c:strRef>
          </c:tx>
          <c:spPr>
            <a:solidFill>
              <a:srgbClr val="DC28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Tabelle1!$B$2:$B$6</c:f>
              <c:numCache>
                <c:formatCode>General</c:formatCode>
                <c:ptCount val="5"/>
                <c:pt idx="0">
                  <c:v>35</c:v>
                </c:pt>
                <c:pt idx="1">
                  <c:v>21</c:v>
                </c:pt>
                <c:pt idx="2">
                  <c:v>20</c:v>
                </c:pt>
                <c:pt idx="3">
                  <c:v>11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87-4139-98A6-29D216BF13D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 ja, teilweise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Tabelle1!$C$2:$C$6</c:f>
              <c:numCache>
                <c:formatCode>General</c:formatCode>
                <c:ptCount val="5"/>
                <c:pt idx="0">
                  <c:v>50</c:v>
                </c:pt>
                <c:pt idx="1">
                  <c:v>56</c:v>
                </c:pt>
                <c:pt idx="2">
                  <c:v>50</c:v>
                </c:pt>
                <c:pt idx="3">
                  <c:v>54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87-4139-98A6-29D216BF13D5}"/>
            </c:ext>
          </c:extLst>
        </c:ser>
        <c:ser>
          <c:idx val="4"/>
          <c:order val="2"/>
          <c:tx>
            <c:strRef>
              <c:f>Tabelle1!$D$1</c:f>
              <c:strCache>
                <c:ptCount val="1"/>
                <c:pt idx="0">
                  <c:v> weiß nicht/k. A.</c:v>
                </c:pt>
              </c:strCache>
            </c:strRef>
          </c:tx>
          <c:spPr>
            <a:solidFill>
              <a:srgbClr val="DCDBD5"/>
            </a:solidFill>
          </c:spPr>
          <c:invertIfNegative val="0"/>
          <c:val>
            <c:numRef>
              <c:f>Tabelle1!$D$2:$D$6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87-4139-98A6-29D216BF13D5}"/>
            </c:ext>
          </c:extLst>
        </c:ser>
        <c:ser>
          <c:idx val="2"/>
          <c:order val="3"/>
          <c:tx>
            <c:strRef>
              <c:f>Tabelle1!$E$1</c:f>
              <c:strCache>
                <c:ptCount val="1"/>
                <c:pt idx="0">
                  <c:v> nein</c:v>
                </c:pt>
              </c:strCache>
            </c:strRef>
          </c:tx>
          <c:spPr>
            <a:solidFill>
              <a:srgbClr val="63625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Tabelle1!$E$2:$E$6</c:f>
              <c:numCache>
                <c:formatCode>General</c:formatCode>
                <c:ptCount val="5"/>
                <c:pt idx="0">
                  <c:v>13</c:v>
                </c:pt>
                <c:pt idx="1">
                  <c:v>20</c:v>
                </c:pt>
                <c:pt idx="2">
                  <c:v>27</c:v>
                </c:pt>
                <c:pt idx="3">
                  <c:v>34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87-4139-98A6-29D216BF1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9296768"/>
        <c:axId val="219952768"/>
      </c:barChart>
      <c:catAx>
        <c:axId val="2192967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9952768"/>
        <c:crosses val="autoZero"/>
        <c:auto val="1"/>
        <c:lblAlgn val="ctr"/>
        <c:lblOffset val="100"/>
        <c:noMultiLvlLbl val="0"/>
      </c:catAx>
      <c:valAx>
        <c:axId val="21995276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19296768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741367584061324E-2"/>
          <c:y val="0.88054242910810598"/>
          <c:w val="0.9624085004876729"/>
          <c:h val="9.8587669297281758E-2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79289998088247E-2"/>
          <c:y val="0.19420751479130946"/>
          <c:w val="0.90882183867584299"/>
          <c:h val="0.4555599855046256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 sehr zufrieden</c:v>
                </c:pt>
              </c:strCache>
            </c:strRef>
          </c:tx>
          <c:spPr>
            <a:solidFill>
              <a:srgbClr val="DC28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Tabelle1!$B$2:$B$3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63-4132-A23F-CFB3E291B01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 eher zufrieden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Tabelle1!$C$2:$C$3</c:f>
              <c:numCache>
                <c:formatCode>General</c:formatCode>
                <c:ptCount val="2"/>
                <c:pt idx="0">
                  <c:v>27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63-4132-A23F-CFB3E291B012}"/>
            </c:ext>
          </c:extLst>
        </c:ser>
        <c:ser>
          <c:idx val="4"/>
          <c:order val="2"/>
          <c:tx>
            <c:strRef>
              <c:f>Tabelle1!$D$1</c:f>
              <c:strCache>
                <c:ptCount val="1"/>
                <c:pt idx="0">
                  <c:v> weiß nicht/k. A.</c:v>
                </c:pt>
              </c:strCache>
            </c:strRef>
          </c:tx>
          <c:spPr>
            <a:solidFill>
              <a:srgbClr val="DCDBD5"/>
            </a:solidFill>
          </c:spPr>
          <c:invertIfNegative val="0"/>
          <c:val>
            <c:numRef>
              <c:f>Tabelle1!$D$2:$D$3</c:f>
              <c:numCache>
                <c:formatCode>General</c:formatCode>
                <c:ptCount val="2"/>
                <c:pt idx="0">
                  <c:v>16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63-4132-A23F-CFB3E291B012}"/>
            </c:ext>
          </c:extLst>
        </c:ser>
        <c:ser>
          <c:idx val="2"/>
          <c:order val="3"/>
          <c:tx>
            <c:strRef>
              <c:f>Tabelle1!$E$1</c:f>
              <c:strCache>
                <c:ptCount val="1"/>
                <c:pt idx="0">
                  <c:v> eher unzufrieden</c:v>
                </c:pt>
              </c:strCache>
            </c:strRef>
          </c:tx>
          <c:spPr>
            <a:solidFill>
              <a:srgbClr val="8F8D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Tabelle1!$E$2:$E$3</c:f>
              <c:numCache>
                <c:formatCode>General</c:formatCode>
                <c:ptCount val="2"/>
                <c:pt idx="0">
                  <c:v>39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63-4132-A23F-CFB3E291B012}"/>
            </c:ext>
          </c:extLst>
        </c:ser>
        <c:ser>
          <c:idx val="3"/>
          <c:order val="4"/>
          <c:tx>
            <c:strRef>
              <c:f>Tabelle1!$F$1</c:f>
              <c:strCache>
                <c:ptCount val="1"/>
                <c:pt idx="0">
                  <c:v> sehr unzufrieden</c:v>
                </c:pt>
              </c:strCache>
            </c:strRef>
          </c:tx>
          <c:spPr>
            <a:solidFill>
              <a:srgbClr val="63625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Tabelle1!$F$2:$F$3</c:f>
              <c:numCache>
                <c:formatCode>General</c:formatCode>
                <c:ptCount val="2"/>
                <c:pt idx="0">
                  <c:v>16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63-4132-A23F-CFB3E291B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9296768"/>
        <c:axId val="219952768"/>
      </c:barChart>
      <c:catAx>
        <c:axId val="2192967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9952768"/>
        <c:crosses val="autoZero"/>
        <c:auto val="1"/>
        <c:lblAlgn val="ctr"/>
        <c:lblOffset val="100"/>
        <c:noMultiLvlLbl val="0"/>
      </c:catAx>
      <c:valAx>
        <c:axId val="21995276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19296768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337759229521163E-2"/>
          <c:y val="0.60692650375589485"/>
          <c:w val="0.98784394503551232"/>
          <c:h val="8.936466057754433E-2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79289998088247E-2"/>
          <c:y val="0.19420751479130946"/>
          <c:w val="0.90882183867584299"/>
          <c:h val="0.4555599855046256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 ja</c:v>
                </c:pt>
              </c:strCache>
            </c:strRef>
          </c:tx>
          <c:spPr>
            <a:solidFill>
              <a:srgbClr val="DC28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Tabelle1!$B$2:$B$3</c:f>
              <c:numCache>
                <c:formatCode>General</c:formatCode>
                <c:ptCount val="2"/>
                <c:pt idx="0">
                  <c:v>45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63-4132-A23F-CFB3E291B012}"/>
            </c:ext>
          </c:extLst>
        </c:ser>
        <c:ser>
          <c:idx val="4"/>
          <c:order val="1"/>
          <c:tx>
            <c:strRef>
              <c:f>Tabelle1!$C$1</c:f>
              <c:strCache>
                <c:ptCount val="1"/>
                <c:pt idx="0">
                  <c:v> weiß nicht/k. A.</c:v>
                </c:pt>
              </c:strCache>
            </c:strRef>
          </c:tx>
          <c:spPr>
            <a:solidFill>
              <a:srgbClr val="DCDBD5"/>
            </a:solidFill>
          </c:spPr>
          <c:invertIfNegative val="0"/>
          <c:val>
            <c:numRef>
              <c:f>Tabelle1!$C$2:$C$3</c:f>
              <c:numCache>
                <c:formatCode>General</c:formatCode>
                <c:ptCount val="2"/>
                <c:pt idx="0">
                  <c:v>6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63-4132-A23F-CFB3E291B012}"/>
            </c:ext>
          </c:extLst>
        </c:ser>
        <c:ser>
          <c:idx val="3"/>
          <c:order val="2"/>
          <c:tx>
            <c:strRef>
              <c:f>Tabelle1!$D$1</c:f>
              <c:strCache>
                <c:ptCount val="1"/>
                <c:pt idx="0">
                  <c:v> nein</c:v>
                </c:pt>
              </c:strCache>
            </c:strRef>
          </c:tx>
          <c:spPr>
            <a:solidFill>
              <a:srgbClr val="63625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Tabelle1!$D$2:$D$3</c:f>
              <c:numCache>
                <c:formatCode>General</c:formatCode>
                <c:ptCount val="2"/>
                <c:pt idx="0">
                  <c:v>49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63-4132-A23F-CFB3E291B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9296768"/>
        <c:axId val="219952768"/>
      </c:barChart>
      <c:catAx>
        <c:axId val="2192967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9952768"/>
        <c:crosses val="autoZero"/>
        <c:auto val="1"/>
        <c:lblAlgn val="ctr"/>
        <c:lblOffset val="100"/>
        <c:noMultiLvlLbl val="0"/>
      </c:catAx>
      <c:valAx>
        <c:axId val="21995276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19296768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337759229521163E-2"/>
          <c:y val="0.60692650375589485"/>
          <c:w val="0.98784394503551232"/>
          <c:h val="8.936466057754433E-2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79289998088247E-2"/>
          <c:y val="0.19420751479130946"/>
          <c:w val="0.90882183867584299"/>
          <c:h val="0.4555599855046256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 durchgängig an
 jedem Schultag</c:v>
                </c:pt>
              </c:strCache>
            </c:strRef>
          </c:tx>
          <c:spPr>
            <a:solidFill>
              <a:srgbClr val="DC28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Tabelle1!$B$2:$B$3</c:f>
              <c:numCache>
                <c:formatCode>General</c:formatCode>
                <c:ptCount val="2"/>
                <c:pt idx="0">
                  <c:v>20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63-4132-A23F-CFB3E291B01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 zeitweilig an
 jedem Schultag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Tabelle1!$C$2:$C$3</c:f>
              <c:numCache>
                <c:formatCode>General</c:formatCode>
                <c:ptCount val="2"/>
                <c:pt idx="0">
                  <c:v>14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63-4132-A23F-CFB3E291B012}"/>
            </c:ext>
          </c:extLst>
        </c:ser>
        <c:ser>
          <c:idx val="4"/>
          <c:order val="2"/>
          <c:tx>
            <c:strRef>
              <c:f>Tabelle1!$D$1</c:f>
              <c:strCache>
                <c:ptCount val="1"/>
                <c:pt idx="0">
                  <c:v> durchgängig an
 ausgewählten Schultagen</c:v>
                </c:pt>
              </c:strCache>
            </c:strRef>
          </c:tx>
          <c:spPr>
            <a:solidFill>
              <a:srgbClr val="F6C9C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Tabelle1!$D$2:$D$3</c:f>
              <c:numCache>
                <c:formatCode>General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63-4132-A23F-CFB3E291B012}"/>
            </c:ext>
          </c:extLst>
        </c:ser>
        <c:ser>
          <c:idx val="2"/>
          <c:order val="3"/>
          <c:tx>
            <c:strRef>
              <c:f>Tabelle1!$E$1</c:f>
              <c:strCache>
                <c:ptCount val="1"/>
                <c:pt idx="0">
                  <c:v> zeitweilig an
 ausgewählten Schultagen</c:v>
                </c:pt>
              </c:strCache>
            </c:strRef>
          </c:tx>
          <c:spPr>
            <a:solidFill>
              <a:srgbClr val="8F8D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Tabelle1!$E$2:$E$3</c:f>
              <c:numCache>
                <c:formatCode>General</c:formatCode>
                <c:ptCount val="2"/>
                <c:pt idx="0">
                  <c:v>23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63-4132-A23F-CFB3E291B012}"/>
            </c:ext>
          </c:extLst>
        </c:ser>
        <c:ser>
          <c:idx val="3"/>
          <c:order val="4"/>
          <c:tx>
            <c:strRef>
              <c:f>Tabelle1!$F$1</c:f>
              <c:strCache>
                <c:ptCount val="1"/>
                <c:pt idx="0">
                  <c:v> nach Bedarf</c:v>
                </c:pt>
              </c:strCache>
            </c:strRef>
          </c:tx>
          <c:spPr>
            <a:solidFill>
              <a:srgbClr val="63625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Tabelle1!$F$2:$F$3</c:f>
              <c:numCache>
                <c:formatCode>General</c:formatCode>
                <c:ptCount val="2"/>
                <c:pt idx="0">
                  <c:v>20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63-4132-A23F-CFB3E291B012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 weiß nicht/k. A.</c:v>
                </c:pt>
              </c:strCache>
            </c:strRef>
          </c:tx>
          <c:spPr>
            <a:solidFill>
              <a:srgbClr val="DCDBD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Tabelle1!$G$2:$G$3</c:f>
              <c:numCache>
                <c:formatCode>General</c:formatCode>
                <c:ptCount val="2"/>
                <c:pt idx="0">
                  <c:v>16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F-4066-A028-1F6F972B9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9296768"/>
        <c:axId val="219952768"/>
      </c:barChart>
      <c:catAx>
        <c:axId val="2192967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9952768"/>
        <c:crosses val="autoZero"/>
        <c:auto val="1"/>
        <c:lblAlgn val="ctr"/>
        <c:lblOffset val="100"/>
        <c:noMultiLvlLbl val="0"/>
      </c:catAx>
      <c:valAx>
        <c:axId val="21995276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19296768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961631512413621E-2"/>
          <c:y val="0.62229818495545719"/>
          <c:w val="0.94568993223987363"/>
          <c:h val="0.10781067801701923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79289998088247E-2"/>
          <c:y val="0.19420751479130946"/>
          <c:w val="0.90882183867584299"/>
          <c:h val="0.4555599855046256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 täglich</c:v>
                </c:pt>
              </c:strCache>
            </c:strRef>
          </c:tx>
          <c:spPr>
            <a:solidFill>
              <a:srgbClr val="DC28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Tabelle1!$B$2:$B$3</c:f>
              <c:numCache>
                <c:formatCode>General</c:formatCode>
                <c:ptCount val="2"/>
                <c:pt idx="0">
                  <c:v>14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63-4132-A23F-CFB3E291B01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 mehrmals wöchentlich</c:v>
                </c:pt>
              </c:strCache>
            </c:strRef>
          </c:tx>
          <c:spPr>
            <a:solidFill>
              <a:srgbClr val="E55E5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Tabelle1!$C$2:$C$3</c:f>
              <c:numCache>
                <c:formatCode>General</c:formatCode>
                <c:ptCount val="2"/>
                <c:pt idx="0">
                  <c:v>20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63-4132-A23F-CFB3E291B012}"/>
            </c:ext>
          </c:extLst>
        </c:ser>
        <c:ser>
          <c:idx val="4"/>
          <c:order val="2"/>
          <c:tx>
            <c:strRef>
              <c:f>Tabelle1!$D$1</c:f>
              <c:strCache>
                <c:ptCount val="1"/>
                <c:pt idx="0">
                  <c:v> wöchentlich</c:v>
                </c:pt>
              </c:strCache>
            </c:strRef>
          </c:tx>
          <c:spPr>
            <a:solidFill>
              <a:srgbClr val="ED939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Tabelle1!$D$2:$D$3</c:f>
              <c:numCache>
                <c:formatCode>General</c:formatCode>
                <c:ptCount val="2"/>
                <c:pt idx="0">
                  <c:v>25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63-4132-A23F-CFB3E291B012}"/>
            </c:ext>
          </c:extLst>
        </c:ser>
        <c:ser>
          <c:idx val="2"/>
          <c:order val="3"/>
          <c:tx>
            <c:strRef>
              <c:f>Tabelle1!$E$1</c:f>
              <c:strCache>
                <c:ptCount val="1"/>
                <c:pt idx="0">
                  <c:v>monatlich</c:v>
                </c:pt>
              </c:strCache>
            </c:strRef>
          </c:tx>
          <c:spPr>
            <a:solidFill>
              <a:srgbClr val="F6C9C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Tabelle1!$E$2:$E$3</c:f>
              <c:numCache>
                <c:formatCode>General</c:formatCode>
                <c:ptCount val="2"/>
                <c:pt idx="0">
                  <c:v>14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63-4132-A23F-CFB3E291B012}"/>
            </c:ext>
          </c:extLst>
        </c:ser>
        <c:ser>
          <c:idx val="3"/>
          <c:order val="4"/>
          <c:tx>
            <c:strRef>
              <c:f>Tabelle1!$F$1</c:f>
              <c:strCache>
                <c:ptCount val="1"/>
                <c:pt idx="0">
                  <c:v> weiß nicht/k. A.</c:v>
                </c:pt>
              </c:strCache>
            </c:strRef>
          </c:tx>
          <c:spPr>
            <a:solidFill>
              <a:srgbClr val="DCDBD5"/>
            </a:solidFill>
          </c:spPr>
          <c:invertIfNegative val="0"/>
          <c:val>
            <c:numRef>
              <c:f>Tabelle1!$F$2:$F$3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63-4132-A23F-CFB3E291B012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 seltener</c:v>
                </c:pt>
              </c:strCache>
            </c:strRef>
          </c:tx>
          <c:spPr>
            <a:solidFill>
              <a:srgbClr val="8F8D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Tabelle1!$G$2:$G$3</c:f>
              <c:numCache>
                <c:formatCode>General</c:formatCode>
                <c:ptCount val="2"/>
                <c:pt idx="0">
                  <c:v>20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F-4066-A028-1F6F972B93FB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 nie</c:v>
                </c:pt>
              </c:strCache>
            </c:strRef>
          </c:tx>
          <c:spPr>
            <a:solidFill>
              <a:srgbClr val="63625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Tabelle1!$H$2:$H$3</c:f>
              <c:numCache>
                <c:formatCode>General</c:formatCode>
                <c:ptCount val="2"/>
                <c:pt idx="0">
                  <c:v>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6F-4066-A028-1F6F972B9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9296768"/>
        <c:axId val="219952768"/>
      </c:barChart>
      <c:catAx>
        <c:axId val="2192967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9952768"/>
        <c:crosses val="autoZero"/>
        <c:auto val="1"/>
        <c:lblAlgn val="ctr"/>
        <c:lblOffset val="100"/>
        <c:noMultiLvlLbl val="0"/>
      </c:catAx>
      <c:valAx>
        <c:axId val="21995276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19296768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559663319028069E-2"/>
          <c:y val="0.60692650375589485"/>
          <c:w val="0.9600919004332592"/>
          <c:h val="8.6290324337631841E-2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43020167770676"/>
          <c:y val="8.8220642584121586E-2"/>
          <c:w val="0.66456979832229324"/>
          <c:h val="0.722802191078305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C282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3-41E7-BB01-53B1A48BB302}"/>
              </c:ext>
            </c:extLst>
          </c:dPt>
          <c:dPt>
            <c:idx val="1"/>
            <c:bubble3D val="0"/>
            <c:spPr>
              <a:solidFill>
                <a:srgbClr val="DCDBD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93-41E7-BB01-53B1A48BB302}"/>
              </c:ext>
            </c:extLst>
          </c:dPt>
          <c:dPt>
            <c:idx val="2"/>
            <c:bubble3D val="0"/>
            <c:spPr>
              <a:solidFill>
                <a:srgbClr val="63625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93-41E7-BB01-53B1A48BB302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93-41E7-BB01-53B1A48BB3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ja</c:v>
                </c:pt>
                <c:pt idx="1">
                  <c:v>weiß nicht/k. A.</c:v>
                </c:pt>
                <c:pt idx="2">
                  <c:v>nein, 
Unterrichtung von Kindern mit Behinderungen in Förderschulen sinnvoller</c:v>
                </c:pt>
              </c:strCache>
            </c:strRef>
          </c:cat>
          <c:val>
            <c:numRef>
              <c:f>Tabelle1!$B$2:$B$4</c:f>
              <c:numCache>
                <c:formatCode>0</c:formatCode>
                <c:ptCount val="3"/>
                <c:pt idx="0">
                  <c:v>62</c:v>
                </c:pt>
                <c:pt idx="1">
                  <c:v>4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93-41E7-BB01-53B1A48BB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de-D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79289998088247E-2"/>
          <c:y val="0.19420751479130946"/>
          <c:w val="0.90882183867584299"/>
          <c:h val="0.4555599855046256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 ja</c:v>
                </c:pt>
              </c:strCache>
            </c:strRef>
          </c:tx>
          <c:spPr>
            <a:solidFill>
              <a:srgbClr val="DC28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Tabelle1!$B$2:$B$3</c:f>
              <c:numCache>
                <c:formatCode>General</c:formatCode>
                <c:ptCount val="2"/>
                <c:pt idx="0">
                  <c:v>19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63-4132-A23F-CFB3E291B012}"/>
            </c:ext>
          </c:extLst>
        </c:ser>
        <c:ser>
          <c:idx val="4"/>
          <c:order val="1"/>
          <c:tx>
            <c:strRef>
              <c:f>Tabelle1!$C$1</c:f>
              <c:strCache>
                <c:ptCount val="1"/>
                <c:pt idx="0">
                  <c:v> weiß nicht/k. A.</c:v>
                </c:pt>
              </c:strCache>
            </c:strRef>
          </c:tx>
          <c:spPr>
            <a:solidFill>
              <a:srgbClr val="DCDBD5"/>
            </a:solidFill>
          </c:spPr>
          <c:invertIfNegative val="0"/>
          <c:val>
            <c:numRef>
              <c:f>Tabelle1!$C$2:$C$3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63-4132-A23F-CFB3E291B012}"/>
            </c:ext>
          </c:extLst>
        </c:ser>
        <c:ser>
          <c:idx val="3"/>
          <c:order val="2"/>
          <c:tx>
            <c:strRef>
              <c:f>Tabelle1!$D$1</c:f>
              <c:strCache>
                <c:ptCount val="1"/>
                <c:pt idx="0">
                  <c:v> nein</c:v>
                </c:pt>
              </c:strCache>
            </c:strRef>
          </c:tx>
          <c:spPr>
            <a:solidFill>
              <a:srgbClr val="63625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Tabelle1!$D$2:$D$3</c:f>
              <c:numCache>
                <c:formatCode>General</c:formatCode>
                <c:ptCount val="2"/>
                <c:pt idx="0">
                  <c:v>78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63-4132-A23F-CFB3E291B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9296768"/>
        <c:axId val="219952768"/>
      </c:barChart>
      <c:catAx>
        <c:axId val="2192967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9952768"/>
        <c:crosses val="autoZero"/>
        <c:auto val="1"/>
        <c:lblAlgn val="ctr"/>
        <c:lblOffset val="100"/>
        <c:noMultiLvlLbl val="0"/>
      </c:catAx>
      <c:valAx>
        <c:axId val="21995276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19296768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337759229521163E-2"/>
          <c:y val="0.60692650375589485"/>
          <c:w val="0.98784394503551232"/>
          <c:h val="8.936466057754433E-2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79289998088247E-2"/>
          <c:y val="0.19420751479130946"/>
          <c:w val="0.90882183867584299"/>
          <c:h val="0.4555599855046256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 sehr zufrieden</c:v>
                </c:pt>
              </c:strCache>
            </c:strRef>
          </c:tx>
          <c:spPr>
            <a:solidFill>
              <a:srgbClr val="DC2828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C2-4945-8666-AEA5339069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Tabelle1!$B$2:$B$3</c:f>
              <c:numCache>
                <c:formatCode>General</c:formatCode>
                <c:ptCount val="2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63-4132-A23F-CFB3E291B01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 eher zufrieden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Tabelle1!$C$2:$C$3</c:f>
              <c:numCache>
                <c:formatCode>General</c:formatCode>
                <c:ptCount val="2"/>
                <c:pt idx="0">
                  <c:v>12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63-4132-A23F-CFB3E291B012}"/>
            </c:ext>
          </c:extLst>
        </c:ser>
        <c:ser>
          <c:idx val="4"/>
          <c:order val="2"/>
          <c:tx>
            <c:strRef>
              <c:f>Tabelle1!$D$1</c:f>
              <c:strCache>
                <c:ptCount val="1"/>
                <c:pt idx="0">
                  <c:v> weiß nicht/k. A.</c:v>
                </c:pt>
              </c:strCache>
            </c:strRef>
          </c:tx>
          <c:spPr>
            <a:solidFill>
              <a:srgbClr val="DCDBD5"/>
            </a:solidFill>
          </c:spPr>
          <c:invertIfNegative val="0"/>
          <c:val>
            <c:numRef>
              <c:f>Tabelle1!$D$2:$D$3</c:f>
              <c:numCache>
                <c:formatCode>General</c:formatCode>
                <c:ptCount val="2"/>
                <c:pt idx="0">
                  <c:v>6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63-4132-A23F-CFB3E291B012}"/>
            </c:ext>
          </c:extLst>
        </c:ser>
        <c:ser>
          <c:idx val="2"/>
          <c:order val="3"/>
          <c:tx>
            <c:strRef>
              <c:f>Tabelle1!$E$1</c:f>
              <c:strCache>
                <c:ptCount val="1"/>
                <c:pt idx="0">
                  <c:v> eher unzufrieden</c:v>
                </c:pt>
              </c:strCache>
            </c:strRef>
          </c:tx>
          <c:spPr>
            <a:solidFill>
              <a:srgbClr val="8F8D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Tabelle1!$E$2:$E$3</c:f>
              <c:numCache>
                <c:formatCode>General</c:formatCode>
                <c:ptCount val="2"/>
                <c:pt idx="0">
                  <c:v>43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63-4132-A23F-CFB3E291B012}"/>
            </c:ext>
          </c:extLst>
        </c:ser>
        <c:ser>
          <c:idx val="3"/>
          <c:order val="4"/>
          <c:tx>
            <c:strRef>
              <c:f>Tabelle1!$F$1</c:f>
              <c:strCache>
                <c:ptCount val="1"/>
                <c:pt idx="0">
                  <c:v> sehr unzufrieden</c:v>
                </c:pt>
              </c:strCache>
            </c:strRef>
          </c:tx>
          <c:spPr>
            <a:solidFill>
              <a:srgbClr val="63625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Tabelle1!$F$2:$F$3</c:f>
              <c:numCache>
                <c:formatCode>General</c:formatCode>
                <c:ptCount val="2"/>
                <c:pt idx="0">
                  <c:v>38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63-4132-A23F-CFB3E291B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9296768"/>
        <c:axId val="219952768"/>
      </c:barChart>
      <c:catAx>
        <c:axId val="2192967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9952768"/>
        <c:crosses val="autoZero"/>
        <c:auto val="1"/>
        <c:lblAlgn val="ctr"/>
        <c:lblOffset val="100"/>
        <c:noMultiLvlLbl val="0"/>
      </c:catAx>
      <c:valAx>
        <c:axId val="21995276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19296768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337759229521163E-2"/>
          <c:y val="0.60692650375589485"/>
          <c:w val="0.98784394503551232"/>
          <c:h val="8.936466057754433E-2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56209776767921E-2"/>
          <c:y val="2.0238616042936124E-2"/>
          <c:w val="0.5799461841150888"/>
          <c:h val="0.804235924895162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Spalte6</c:v>
                </c:pt>
              </c:strCache>
            </c:strRef>
          </c:tx>
          <c:spPr>
            <a:solidFill>
              <a:srgbClr val="636255"/>
            </a:solidFill>
            <a:ln>
              <a:noFill/>
            </a:ln>
            <a:effectLst/>
          </c:spPr>
          <c:invertIfNegative val="0"/>
          <c:cat>
            <c:numRef>
              <c:f>Tabelle1!$A$2:$A$12</c:f>
              <c:numCache>
                <c:formatCode>General</c:formatCode>
                <c:ptCount val="11"/>
                <c:pt idx="0">
                  <c:v>46</c:v>
                </c:pt>
                <c:pt idx="1">
                  <c:v>13</c:v>
                </c:pt>
                <c:pt idx="2">
                  <c:v>12</c:v>
                </c:pt>
                <c:pt idx="3">
                  <c:v>10</c:v>
                </c:pt>
                <c:pt idx="4">
                  <c:v>9</c:v>
                </c:pt>
                <c:pt idx="5">
                  <c:v>8</c:v>
                </c:pt>
                <c:pt idx="6">
                  <c:v>8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6</c:v>
                </c:pt>
              </c:numCache>
            </c:numRef>
          </c:cat>
          <c:val>
            <c:numRef>
              <c:f>Tabelle1!$B$2:$B$12</c:f>
              <c:numCache>
                <c:formatCode>General</c:formatCode>
                <c:ptCount val="11"/>
                <c:pt idx="0">
                  <c:v>46</c:v>
                </c:pt>
                <c:pt idx="1">
                  <c:v>13</c:v>
                </c:pt>
                <c:pt idx="2">
                  <c:v>12</c:v>
                </c:pt>
                <c:pt idx="3">
                  <c:v>10</c:v>
                </c:pt>
                <c:pt idx="4">
                  <c:v>9</c:v>
                </c:pt>
                <c:pt idx="5">
                  <c:v>8</c:v>
                </c:pt>
                <c:pt idx="6">
                  <c:v>8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E8-45CE-9CA4-20281F533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9831936"/>
        <c:axId val="248484352"/>
      </c:barChart>
      <c:catAx>
        <c:axId val="249831936"/>
        <c:scaling>
          <c:orientation val="maxMin"/>
        </c:scaling>
        <c:delete val="0"/>
        <c:axPos val="l"/>
        <c:majorGridlines>
          <c:spPr>
            <a:ln>
              <a:solidFill>
                <a:schemeClr val="accent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48484352"/>
        <c:crosses val="autoZero"/>
        <c:auto val="1"/>
        <c:lblAlgn val="ctr"/>
        <c:lblOffset val="0"/>
        <c:noMultiLvlLbl val="0"/>
      </c:catAx>
      <c:valAx>
        <c:axId val="248484352"/>
        <c:scaling>
          <c:orientation val="minMax"/>
          <c:max val="60"/>
          <c:min val="0"/>
        </c:scaling>
        <c:delete val="1"/>
        <c:axPos val="t"/>
        <c:majorGridlines>
          <c:spPr>
            <a:ln>
              <a:solidFill>
                <a:schemeClr val="accent6"/>
              </a:solidFill>
            </a:ln>
          </c:spPr>
        </c:majorGridlines>
        <c:numFmt formatCode="General" sourceLinked="1"/>
        <c:majorTickMark val="none"/>
        <c:minorTickMark val="none"/>
        <c:tickLblPos val="high"/>
        <c:crossAx val="2498319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52299719277429"/>
          <c:y val="1.4235553210662468E-2"/>
          <c:w val="0.54941627383079694"/>
          <c:h val="0.7879060322221166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Deutschland</c:v>
                </c:pt>
              </c:strCache>
            </c:strRef>
          </c:tx>
          <c:spPr>
            <a:ln w="15875">
              <a:solidFill>
                <a:srgbClr val="0080C8"/>
              </a:solidFill>
            </a:ln>
          </c:spPr>
          <c:marker>
            <c:symbol val="circle"/>
            <c:size val="8"/>
            <c:spPr>
              <a:solidFill>
                <a:srgbClr val="0080C8"/>
              </a:solidFill>
              <a:ln>
                <a:solidFill>
                  <a:srgbClr val="0080C8"/>
                </a:solidFill>
              </a:ln>
            </c:spPr>
          </c:marker>
          <c:xVal>
            <c:numRef>
              <c:f>Sheet1!$A$2:$A$20</c:f>
              <c:numCache>
                <c:formatCode>General</c:formatCode>
                <c:ptCount val="19"/>
                <c:pt idx="0">
                  <c:v>51</c:v>
                </c:pt>
                <c:pt idx="1">
                  <c:v>16</c:v>
                </c:pt>
                <c:pt idx="2">
                  <c:v>4</c:v>
                </c:pt>
                <c:pt idx="3">
                  <c:v>12</c:v>
                </c:pt>
                <c:pt idx="4">
                  <c:v>4</c:v>
                </c:pt>
                <c:pt idx="5">
                  <c:v>13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4</c:v>
                </c:pt>
                <c:pt idx="10">
                  <c:v>11</c:v>
                </c:pt>
              </c:numCache>
            </c:numRef>
          </c:xVal>
          <c:yVal>
            <c:numRef>
              <c:f>Sheet1!$B$2:$B$20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FC8-443A-84DB-17BBEE1E0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727936"/>
        <c:axId val="143742016"/>
      </c:scatterChart>
      <c:valAx>
        <c:axId val="143727936"/>
        <c:scaling>
          <c:orientation val="minMax"/>
          <c:max val="6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43742016"/>
        <c:crosses val="max"/>
        <c:crossBetween val="midCat"/>
        <c:majorUnit val="10"/>
        <c:minorUnit val="5"/>
      </c:valAx>
      <c:valAx>
        <c:axId val="143742016"/>
        <c:scaling>
          <c:orientation val="maxMin"/>
          <c:max val="11.5"/>
          <c:min val="0.5"/>
        </c:scaling>
        <c:delete val="1"/>
        <c:axPos val="l"/>
        <c:numFmt formatCode="General" sourceLinked="1"/>
        <c:majorTickMark val="out"/>
        <c:minorTickMark val="none"/>
        <c:tickLblPos val="nextTo"/>
        <c:crossAx val="143727936"/>
        <c:crosses val="autoZero"/>
        <c:crossBetween val="midCat"/>
        <c:majorUnit val="1"/>
        <c:minorUnit val="0.5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2188715440475826"/>
          <c:y val="0.72422438955834445"/>
          <c:w val="0.2372006060858807"/>
          <c:h val="8.8670732420562046E-2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43020167770676"/>
          <c:y val="8.8220642584121586E-2"/>
          <c:w val="0.66456979832229324"/>
          <c:h val="0.722802191078305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C282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3-41E7-BB01-53B1A48BB302}"/>
              </c:ext>
            </c:extLst>
          </c:dPt>
          <c:dPt>
            <c:idx val="1"/>
            <c:bubble3D val="0"/>
            <c:spPr>
              <a:solidFill>
                <a:srgbClr val="DCDBD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93-41E7-BB01-53B1A48BB302}"/>
              </c:ext>
            </c:extLst>
          </c:dPt>
          <c:dPt>
            <c:idx val="2"/>
            <c:bubble3D val="0"/>
            <c:spPr>
              <a:solidFill>
                <a:srgbClr val="63625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93-41E7-BB01-53B1A48BB302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93-41E7-BB01-53B1A48BB3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 ja</c:v>
                </c:pt>
                <c:pt idx="1">
                  <c:v> weiß nicht/k. A.</c:v>
                </c:pt>
                <c:pt idx="2">
                  <c:v> nein, Unterrichtung von Kindern 
 mit Behinderungen in Förderschulen sinnvoller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6-C893-41E7-BB01-53B1A48BB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711928623929658"/>
          <c:y val="0.11356066591851617"/>
          <c:w val="0.8777556371180496"/>
          <c:h val="0.756477013744843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43020167770676"/>
          <c:y val="8.8220642584121586E-2"/>
          <c:w val="0.66456979832229324"/>
          <c:h val="0.722802191078305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C282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3-41E7-BB01-53B1A48BB302}"/>
              </c:ext>
            </c:extLst>
          </c:dPt>
          <c:dPt>
            <c:idx val="1"/>
            <c:bubble3D val="0"/>
            <c:spPr>
              <a:solidFill>
                <a:srgbClr val="DCDBD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93-41E7-BB01-53B1A48BB302}"/>
              </c:ext>
            </c:extLst>
          </c:dPt>
          <c:dPt>
            <c:idx val="2"/>
            <c:bubble3D val="0"/>
            <c:spPr>
              <a:solidFill>
                <a:srgbClr val="63625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93-41E7-BB01-53B1A48BB302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93-41E7-BB01-53B1A48BB3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ja</c:v>
                </c:pt>
                <c:pt idx="1">
                  <c:v>weiß nicht/k. A.</c:v>
                </c:pt>
                <c:pt idx="2">
                  <c:v>nein, 
Unterrichtung von Kindern mit Behinderungen in Förderschulen sinnvoller</c:v>
                </c:pt>
              </c:strCache>
            </c:strRef>
          </c:cat>
          <c:val>
            <c:numRef>
              <c:f>Tabelle1!$B$2:$B$4</c:f>
              <c:numCache>
                <c:formatCode>0</c:formatCode>
                <c:ptCount val="3"/>
                <c:pt idx="0">
                  <c:v>27</c:v>
                </c:pt>
                <c:pt idx="1">
                  <c:v>4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93-41E7-BB01-53B1A48BB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43020167770676"/>
          <c:y val="8.8220642584121586E-2"/>
          <c:w val="0.66456979832229324"/>
          <c:h val="0.722802191078305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C282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3-41E7-BB01-53B1A48BB302}"/>
              </c:ext>
            </c:extLst>
          </c:dPt>
          <c:dPt>
            <c:idx val="1"/>
            <c:bubble3D val="0"/>
            <c:spPr>
              <a:solidFill>
                <a:srgbClr val="DCDBD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93-41E7-BB01-53B1A48BB302}"/>
              </c:ext>
            </c:extLst>
          </c:dPt>
          <c:dPt>
            <c:idx val="2"/>
            <c:bubble3D val="0"/>
            <c:spPr>
              <a:solidFill>
                <a:srgbClr val="63625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93-41E7-BB01-53B1A48BB302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93-41E7-BB01-53B1A48BB3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ja</c:v>
                </c:pt>
                <c:pt idx="1">
                  <c:v>weiß nicht/k. A.</c:v>
                </c:pt>
                <c:pt idx="2">
                  <c:v>nein, 
Unterrichtung von Kindern mit Behinderungen in Förderschulen sinnvoller</c:v>
                </c:pt>
              </c:strCache>
            </c:strRef>
          </c:cat>
          <c:val>
            <c:numRef>
              <c:f>Tabelle1!$B$2:$B$4</c:f>
              <c:numCache>
                <c:formatCode>0</c:formatCode>
                <c:ptCount val="3"/>
                <c:pt idx="0">
                  <c:v>28</c:v>
                </c:pt>
                <c:pt idx="1">
                  <c:v>3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93-41E7-BB01-53B1A48BB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43020167770676"/>
          <c:y val="8.8220642584121586E-2"/>
          <c:w val="0.66456979832229324"/>
          <c:h val="0.722802191078305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C282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3-41E7-BB01-53B1A48BB302}"/>
              </c:ext>
            </c:extLst>
          </c:dPt>
          <c:dPt>
            <c:idx val="1"/>
            <c:bubble3D val="0"/>
            <c:spPr>
              <a:solidFill>
                <a:srgbClr val="DCDBD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93-41E7-BB01-53B1A48BB302}"/>
              </c:ext>
            </c:extLst>
          </c:dPt>
          <c:dPt>
            <c:idx val="2"/>
            <c:bubble3D val="0"/>
            <c:spPr>
              <a:solidFill>
                <a:srgbClr val="63625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93-41E7-BB01-53B1A48BB302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93-41E7-BB01-53B1A48BB3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 ja</c:v>
                </c:pt>
                <c:pt idx="1">
                  <c:v> weiß nicht/k. A.</c:v>
                </c:pt>
                <c:pt idx="2">
                  <c:v> nein, Unterrichtung von Kindern 
 mit Behinderungen in Förderschulen sinnvoller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6-C893-41E7-BB01-53B1A48BB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711928623929658"/>
          <c:y val="0.11356066591851617"/>
          <c:w val="0.8777556371180496"/>
          <c:h val="0.756477013744843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56209776767921E-2"/>
          <c:y val="2.0238616042936124E-2"/>
          <c:w val="0.5799461841150888"/>
          <c:h val="0.926639894667234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Spalte6</c:v>
                </c:pt>
              </c:strCache>
            </c:strRef>
          </c:tx>
          <c:spPr>
            <a:solidFill>
              <a:srgbClr val="636255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6362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E8-45CE-9CA4-20281F533490}"/>
              </c:ext>
            </c:extLst>
          </c:dPt>
          <c:dPt>
            <c:idx val="14"/>
            <c:invertIfNegative val="0"/>
            <c:bubble3D val="0"/>
            <c:spPr>
              <a:solidFill>
                <a:srgbClr val="6362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EB-4568-BF1F-D07A0C8C8DD4}"/>
              </c:ext>
            </c:extLst>
          </c:dPt>
          <c:dPt>
            <c:idx val="18"/>
            <c:invertIfNegative val="0"/>
            <c:bubble3D val="0"/>
            <c:spPr>
              <a:solidFill>
                <a:srgbClr val="DCD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6C7-4132-9571-1AE7513273FF}"/>
              </c:ext>
            </c:extLst>
          </c:dPt>
          <c:cat>
            <c:numRef>
              <c:f>Tabelle1!$A$2:$A$20</c:f>
              <c:numCache>
                <c:formatCode>General</c:formatCode>
                <c:ptCount val="19"/>
                <c:pt idx="0">
                  <c:v>42</c:v>
                </c:pt>
                <c:pt idx="1">
                  <c:v>27</c:v>
                </c:pt>
                <c:pt idx="2">
                  <c:v>15</c:v>
                </c:pt>
                <c:pt idx="3">
                  <c:v>11</c:v>
                </c:pt>
                <c:pt idx="4">
                  <c:v>9</c:v>
                </c:pt>
                <c:pt idx="5">
                  <c:v>7</c:v>
                </c:pt>
                <c:pt idx="7">
                  <c:v>13</c:v>
                </c:pt>
                <c:pt idx="8">
                  <c:v>12</c:v>
                </c:pt>
                <c:pt idx="9">
                  <c:v>12</c:v>
                </c:pt>
                <c:pt idx="10">
                  <c:v>8</c:v>
                </c:pt>
                <c:pt idx="11">
                  <c:v>8</c:v>
                </c:pt>
                <c:pt idx="12">
                  <c:v>6</c:v>
                </c:pt>
                <c:pt idx="13">
                  <c:v>5</c:v>
                </c:pt>
                <c:pt idx="14">
                  <c:v>5</c:v>
                </c:pt>
                <c:pt idx="16">
                  <c:v>9</c:v>
                </c:pt>
                <c:pt idx="18">
                  <c:v>4</c:v>
                </c:pt>
              </c:numCache>
            </c:numRef>
          </c:cat>
          <c:val>
            <c:numRef>
              <c:f>Tabelle1!$B$2:$B$20</c:f>
              <c:numCache>
                <c:formatCode>General</c:formatCode>
                <c:ptCount val="19"/>
                <c:pt idx="0">
                  <c:v>42</c:v>
                </c:pt>
                <c:pt idx="1">
                  <c:v>27</c:v>
                </c:pt>
                <c:pt idx="2">
                  <c:v>15</c:v>
                </c:pt>
                <c:pt idx="3">
                  <c:v>11</c:v>
                </c:pt>
                <c:pt idx="4">
                  <c:v>9</c:v>
                </c:pt>
                <c:pt idx="5">
                  <c:v>7</c:v>
                </c:pt>
                <c:pt idx="7">
                  <c:v>13</c:v>
                </c:pt>
                <c:pt idx="8">
                  <c:v>12</c:v>
                </c:pt>
                <c:pt idx="9">
                  <c:v>12</c:v>
                </c:pt>
                <c:pt idx="10">
                  <c:v>8</c:v>
                </c:pt>
                <c:pt idx="11">
                  <c:v>8</c:v>
                </c:pt>
                <c:pt idx="12">
                  <c:v>6</c:v>
                </c:pt>
                <c:pt idx="13">
                  <c:v>5</c:v>
                </c:pt>
                <c:pt idx="14">
                  <c:v>5</c:v>
                </c:pt>
                <c:pt idx="16">
                  <c:v>9</c:v>
                </c:pt>
                <c:pt idx="1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E8-45CE-9CA4-20281F533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9831936"/>
        <c:axId val="248484352"/>
      </c:barChart>
      <c:catAx>
        <c:axId val="249831936"/>
        <c:scaling>
          <c:orientation val="maxMin"/>
        </c:scaling>
        <c:delete val="0"/>
        <c:axPos val="l"/>
        <c:majorGridlines>
          <c:spPr>
            <a:ln>
              <a:solidFill>
                <a:schemeClr val="accent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48484352"/>
        <c:crosses val="autoZero"/>
        <c:auto val="1"/>
        <c:lblAlgn val="ctr"/>
        <c:lblOffset val="0"/>
        <c:noMultiLvlLbl val="0"/>
      </c:catAx>
      <c:valAx>
        <c:axId val="248484352"/>
        <c:scaling>
          <c:orientation val="minMax"/>
          <c:max val="60"/>
          <c:min val="0"/>
        </c:scaling>
        <c:delete val="1"/>
        <c:axPos val="t"/>
        <c:majorGridlines>
          <c:spPr>
            <a:ln>
              <a:solidFill>
                <a:schemeClr val="accent6"/>
              </a:solidFill>
            </a:ln>
          </c:spPr>
        </c:majorGridlines>
        <c:numFmt formatCode="General" sourceLinked="1"/>
        <c:majorTickMark val="none"/>
        <c:minorTickMark val="none"/>
        <c:tickLblPos val="high"/>
        <c:crossAx val="2498319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44971373012187"/>
          <c:y val="1.4235553210662468E-2"/>
          <c:w val="0.48279613634676666"/>
          <c:h val="0.9078195250117623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Deutschland</c:v>
                </c:pt>
              </c:strCache>
            </c:strRef>
          </c:tx>
          <c:spPr>
            <a:ln w="15875">
              <a:solidFill>
                <a:srgbClr val="0080C8"/>
              </a:solidFill>
            </a:ln>
          </c:spPr>
          <c:marker>
            <c:symbol val="circle"/>
            <c:size val="8"/>
            <c:spPr>
              <a:solidFill>
                <a:srgbClr val="0080C8"/>
              </a:solidFill>
              <a:ln>
                <a:solidFill>
                  <a:srgbClr val="0080C8"/>
                </a:solidFill>
              </a:ln>
            </c:spPr>
          </c:marker>
          <c:xVal>
            <c:numRef>
              <c:f>Sheet1!$A$2:$A$20</c:f>
              <c:numCache>
                <c:formatCode>General</c:formatCode>
                <c:ptCount val="19"/>
                <c:pt idx="0">
                  <c:v>39</c:v>
                </c:pt>
                <c:pt idx="1">
                  <c:v>23</c:v>
                </c:pt>
                <c:pt idx="2">
                  <c:v>11</c:v>
                </c:pt>
                <c:pt idx="3">
                  <c:v>10</c:v>
                </c:pt>
                <c:pt idx="4">
                  <c:v>13</c:v>
                </c:pt>
                <c:pt idx="5">
                  <c:v>8</c:v>
                </c:pt>
                <c:pt idx="7">
                  <c:v>18</c:v>
                </c:pt>
                <c:pt idx="8">
                  <c:v>12</c:v>
                </c:pt>
                <c:pt idx="9">
                  <c:v>11</c:v>
                </c:pt>
                <c:pt idx="10">
                  <c:v>7</c:v>
                </c:pt>
                <c:pt idx="11">
                  <c:v>11</c:v>
                </c:pt>
                <c:pt idx="12">
                  <c:v>5</c:v>
                </c:pt>
                <c:pt idx="13">
                  <c:v>6</c:v>
                </c:pt>
                <c:pt idx="14">
                  <c:v>6</c:v>
                </c:pt>
                <c:pt idx="16">
                  <c:v>11</c:v>
                </c:pt>
                <c:pt idx="18">
                  <c:v>8</c:v>
                </c:pt>
              </c:numCache>
            </c:numRef>
          </c:xVal>
          <c:yVal>
            <c:numRef>
              <c:f>Sheet1!$B$2:$B$20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FC8-443A-84DB-17BBEE1E0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727936"/>
        <c:axId val="143742016"/>
      </c:scatterChart>
      <c:valAx>
        <c:axId val="143727936"/>
        <c:scaling>
          <c:orientation val="minMax"/>
          <c:max val="6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43742016"/>
        <c:crosses val="max"/>
        <c:crossBetween val="midCat"/>
        <c:majorUnit val="10"/>
        <c:minorUnit val="5"/>
      </c:valAx>
      <c:valAx>
        <c:axId val="143742016"/>
        <c:scaling>
          <c:orientation val="maxMin"/>
          <c:max val="19.5"/>
          <c:min val="0.5"/>
        </c:scaling>
        <c:delete val="1"/>
        <c:axPos val="l"/>
        <c:numFmt formatCode="General" sourceLinked="1"/>
        <c:majorTickMark val="out"/>
        <c:minorTickMark val="none"/>
        <c:tickLblPos val="nextTo"/>
        <c:crossAx val="143727936"/>
        <c:crosses val="autoZero"/>
        <c:crossBetween val="midCat"/>
        <c:majorUnit val="1"/>
        <c:minorUnit val="0.5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2188715440475826"/>
          <c:y val="0.72422438955834445"/>
          <c:w val="0.2372006060858807"/>
          <c:h val="8.8670732420562046E-2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43020167770676"/>
          <c:y val="8.8220642584121586E-2"/>
          <c:w val="0.66456979832229324"/>
          <c:h val="0.7228021910783053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C282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3-41E7-BB01-53B1A48BB302}"/>
              </c:ext>
            </c:extLst>
          </c:dPt>
          <c:dPt>
            <c:idx val="1"/>
            <c:bubble3D val="0"/>
            <c:spPr>
              <a:solidFill>
                <a:srgbClr val="DCDBD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93-41E7-BB01-53B1A48BB302}"/>
              </c:ext>
            </c:extLst>
          </c:dPt>
          <c:dPt>
            <c:idx val="2"/>
            <c:bubble3D val="0"/>
            <c:spPr>
              <a:solidFill>
                <a:srgbClr val="63625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93-41E7-BB01-53B1A48BB302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93-41E7-BB01-53B1A48BB3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ja</c:v>
                </c:pt>
                <c:pt idx="1">
                  <c:v>weiß nicht/k. A.</c:v>
                </c:pt>
                <c:pt idx="2">
                  <c:v>nein, 
Doppelbesetzung nicht erforderlich</c:v>
                </c:pt>
              </c:strCache>
            </c:strRef>
          </c:cat>
          <c:val>
            <c:numRef>
              <c:f>Tabelle1!$B$2:$B$4</c:f>
              <c:numCache>
                <c:formatCode>0</c:formatCode>
                <c:ptCount val="3"/>
                <c:pt idx="0">
                  <c:v>96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93-41E7-BB01-53B1A48BB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0844A58-8488-4541-8387-886DBBBBE8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14B363B-CA53-4E99-B897-5404A5E7B1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DB5A3-5588-4C0F-BEE6-57F65210C4A1}" type="datetimeFigureOut">
              <a:rPr lang="de-DE" smtClean="0"/>
              <a:t>28.05.2025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D2002E-745D-4877-A69D-33B76AED33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D21C41-264A-4304-B775-57C2C837BB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A20E3-3BAE-4042-9011-33A3CA7049A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598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CEC68-99E0-4D72-9BA0-8254B5BF383F}" type="datetimeFigureOut">
              <a:rPr lang="de-DE" smtClean="0"/>
              <a:t>28.05.2025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0CDE3-F594-4AB3-95CB-2FED7FACA54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980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61950" indent="-1841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975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755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535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43935-77D5-D7EC-3856-60829C74D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C7A23EC-7853-4678-07BB-981F71AC19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43E14A5-11F7-1373-D979-B3DD93271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E3A085-D1E1-D7E8-3119-676E2DE3E8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8272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7D8FF-B27F-FDB3-B213-C7F693971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17A3B1E-092A-C878-19E3-91F34A7E20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CA678AF-F9FC-B1C8-B79A-FDBD813F3A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720774-0F7B-3FD3-322D-4B5D06C693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6356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7D8FF-B27F-FDB3-B213-C7F693971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17A3B1E-092A-C878-19E3-91F34A7E20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CA678AF-F9FC-B1C8-B79A-FDBD813F3A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720774-0F7B-3FD3-322D-4B5D06C693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6356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693BB-67B5-E29F-30D5-6E4E29E56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4E9E269-E0D0-A24B-DCB7-D570AD708C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A109740-3074-BACB-C037-2528235100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36C27C-0BB8-235D-2918-A95731B6C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2651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4D8FD-7C31-99CA-99F1-70F00C2F7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AFF742C-AA02-A94B-4548-B7769A8F04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D6E66C1-AC04-CCF3-3067-DDC2AC8857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65F8ED-8900-967D-AC79-0D522F939D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9794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DDBDF-AB71-468B-7493-3BF02A9DE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B970299-A09D-881D-6F48-1041DF84BE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D4C47A1-FED0-8B33-5C2C-F6C711A7F0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C5D404-F68A-0F1B-F606-BE84676CDD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404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4166D-DCCA-C06C-CF63-1E0DED018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13FFE16-CB35-B556-C83F-75BA3019FF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CD505FA-FDC9-EED0-83DF-E768E1A746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050214-3B67-40AA-1717-710EEB59B5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9986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EAE53-CD17-8173-C953-D317D04CF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A670A90-ABBA-999F-FB96-80E98C360F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626E2BA-956B-A69F-5C3A-9F0007958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B89915-E60D-97A8-B9EA-2F92B373F3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3903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36AD9-C6C8-5D87-C380-DE700184E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AF5D3F0-6503-5672-D4F6-153CED3179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4696CCC-4D46-352E-54B8-9348C78BF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8163C2-69E8-7C66-3399-A26855F5A2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0718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854B8-F2A1-406C-2C67-E878C2546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B53CBE0-BDB7-AA0B-9E4F-37CBF5D58B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E6F295D-2139-81DA-5BDA-560EAA9EF3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39CE05-A3B3-80FF-8496-9A80FF5B78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968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67E89-29DA-EF79-0894-368471062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47F32E7-4CDC-5781-7B92-0F16C93429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9FB7FB7-0070-79AA-28AF-2902313963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365AC8-D853-6496-478D-6FD4F53596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6280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DA595-46EC-D0C7-6341-F87BE7EF4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491F6D3-62B9-7325-8039-A3A6EB17C9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D09099A-75E9-1A62-9D05-CD94C6486B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803DDC-A713-2AB2-C113-E08853DBD3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631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16E62-C1CE-164A-CB26-11069B69E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4FBEB1D-86A4-D103-6B1E-0C999A71D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3BF7AC7-F752-4A7B-9E52-F7E9BE243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56B9DA-C2AD-CAAE-0EC8-D75FC8516A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824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FCF2D-3066-90FC-6135-40A9C88D2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911F533-0FC7-F814-BF3E-F7D4EE6315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E3D7ABD-E47C-4A37-6645-2F6EFEBC6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D45A74-F619-0E5F-AA68-40C866A396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4947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51839-81C6-6A02-722B-B66053111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563E10B-B4EE-65BB-0770-6BAE157236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A44AE23-F9E8-161C-E5BD-414144805F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350D4F-1C42-03E5-3D95-9801291572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984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0873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3515E-DB2F-CE00-89B3-4E17CC284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2C5E976-D4DB-BE97-E610-36FA82C7A6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C2F3D43-0862-FC9F-D801-831F5D386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1FC5CC-05EF-AF84-E8B1-817A638DE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3640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BB66B-286A-0B4C-9BA6-F61A10B78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00854AC-9970-618A-C5BD-4E7187E77F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1BFBB08-96C9-5FFE-B4CA-05D6C2F4DC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4AFC65-FA13-CE4E-BFF7-95EC4D9809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7438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91574-CBD7-56D5-2188-B69104DE1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500C816-DAA4-6F52-2EF4-7D3884F87A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EF27BBC-3C1F-2C37-A2EC-7FB550824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70FB68-0B9B-6292-39E7-1CE9A9DD27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1341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5E001-7198-0148-4991-6073A54CD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37CBD07-79B7-CDC5-2174-43C3BA4B9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D971D4E-5D9C-CB0E-8FC2-1A3305D0A8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0B951F-CCE8-4382-44E6-D3E3C8580A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DE3-F594-4AB3-95CB-2FED7FACA54A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221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8EFCEC6-2549-4ED8-B5D4-C19307197BFC}"/>
              </a:ext>
            </a:extLst>
          </p:cNvPr>
          <p:cNvSpPr/>
          <p:nvPr userDrawn="1"/>
        </p:nvSpPr>
        <p:spPr>
          <a:xfrm>
            <a:off x="0" y="0"/>
            <a:ext cx="12192000" cy="6129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7397FF-D094-4FD7-BBCE-E026D14F6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658800"/>
            <a:ext cx="11161712" cy="832097"/>
          </a:xfrm>
        </p:spPr>
        <p:txBody>
          <a:bodyPr anchor="t"/>
          <a:lstStyle>
            <a:lvl1pPr algn="l">
              <a:defRPr sz="23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B8478A-25E4-4422-867A-69EDAC46B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557338"/>
            <a:ext cx="11161712" cy="1871662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5FEFF3-063F-4640-BCBA-E998259B3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069-7D37-4CA7-BBF1-E2FE0F6A7047}" type="datetime1">
              <a:rPr lang="de-DE" smtClean="0"/>
              <a:t>28.05.2025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3B3C3D-1923-4440-B8D4-7CF88600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vvcxvcxy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1194B3-C571-4123-ACE9-8E993811A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EC9AF91-5B71-4A1F-B147-20E13B33B0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361288"/>
            <a:ext cx="730800" cy="231492"/>
          </a:xfrm>
          <a:prstGeom prst="rect">
            <a:avLst/>
          </a:prstGeom>
        </p:spPr>
      </p:pic>
      <p:pic>
        <p:nvPicPr>
          <p:cNvPr id="15" name="Grafik 14" descr="Ein Bild, das Text, Schrift, Screenshot, Grafiken enthält.&#10;&#10;KI-generierte Inhalte können fehlerhaft sein.">
            <a:extLst>
              <a:ext uri="{FF2B5EF4-FFF2-40B4-BE49-F238E27FC236}">
                <a16:creationId xmlns:a16="http://schemas.microsoft.com/office/drawing/2014/main" id="{30E9385A-4BA6-CB27-CB35-441A78DFE3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58" y="219752"/>
            <a:ext cx="1302267" cy="57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8EFCEC6-2549-4ED8-B5D4-C19307197BFC}"/>
              </a:ext>
            </a:extLst>
          </p:cNvPr>
          <p:cNvSpPr/>
          <p:nvPr userDrawn="1"/>
        </p:nvSpPr>
        <p:spPr>
          <a:xfrm>
            <a:off x="0" y="0"/>
            <a:ext cx="12192000" cy="61293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7397FF-D094-4FD7-BBCE-E026D14F6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658800"/>
            <a:ext cx="11161712" cy="832097"/>
          </a:xfrm>
        </p:spPr>
        <p:txBody>
          <a:bodyPr anchor="t"/>
          <a:lstStyle>
            <a:lvl1pPr algn="l">
              <a:defRPr sz="23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B8478A-25E4-4422-867A-69EDAC46B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557338"/>
            <a:ext cx="11161712" cy="1871662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5FEFF3-063F-4640-BCBA-E998259B3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C607-A5BD-4492-A170-0FE3DF1C87B0}" type="datetime1">
              <a:rPr lang="de-DE" smtClean="0"/>
              <a:t>28.05.2025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3B3C3D-1923-4440-B8D4-7CF88600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vvcxvcxy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1194B3-C571-4123-ACE9-8E993811A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3ADC-1FBB-4DE3-AE7B-AA8D31FE7B49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9" name="Grafik 7">
            <a:extLst>
              <a:ext uri="{FF2B5EF4-FFF2-40B4-BE49-F238E27FC236}">
                <a16:creationId xmlns:a16="http://schemas.microsoft.com/office/drawing/2014/main" id="{3EC9AF91-5B71-4A1F-B147-20E13B33B0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361288"/>
            <a:ext cx="730800" cy="231492"/>
          </a:xfrm>
          <a:prstGeom prst="rect">
            <a:avLst/>
          </a:prstGeom>
        </p:spPr>
      </p:pic>
      <p:pic>
        <p:nvPicPr>
          <p:cNvPr id="7" name="Grafik 6" descr="Ein Bild, das Text, Schrift, Screenshot, Grafiken enthält.&#10;&#10;KI-generierte Inhalte können fehlerhaft sein.">
            <a:extLst>
              <a:ext uri="{FF2B5EF4-FFF2-40B4-BE49-F238E27FC236}">
                <a16:creationId xmlns:a16="http://schemas.microsoft.com/office/drawing/2014/main" id="{9C28C23B-40CA-4DB1-D242-F337E809A2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58" y="219752"/>
            <a:ext cx="1302267" cy="57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4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2B6FC-B30B-4B0C-B469-6E3FF2DC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B64A9A-186F-442C-960B-91F6E5080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EA4060-40AA-4A09-BE45-7BF7BBF2E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641B-DAE8-40DA-A9D9-EDD09E3F9417}" type="datetime1">
              <a:rPr lang="de-DE" smtClean="0"/>
              <a:t>28.05.2025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ADA365-97C9-4AEA-BCD5-0FF87412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vvcxvcxy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E12BA0-8816-4EFE-B20A-5162CA9AB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3ADC-1FBB-4DE3-AE7B-AA8D31FE7B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7960A2F-9C02-4827-BE27-01415FB0C8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6121450"/>
            <a:ext cx="11161711" cy="204788"/>
          </a:xfrm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pPr lvl="0"/>
            <a:r>
              <a:rPr lang="de-DE" dirty="0"/>
              <a:t>Quellenangabe</a:t>
            </a:r>
          </a:p>
        </p:txBody>
      </p:sp>
    </p:spTree>
    <p:extLst>
      <p:ext uri="{BB962C8B-B14F-4D97-AF65-F5344CB8AC3E}">
        <p14:creationId xmlns:p14="http://schemas.microsoft.com/office/powerpoint/2010/main" val="29537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2B6FC-B30B-4B0C-B469-6E3FF2DC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EA4060-40AA-4A09-BE45-7BF7BBF2E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5886-F3C7-4840-9546-E6071D25B6E3}" type="datetime1">
              <a:rPr lang="de-DE" smtClean="0"/>
              <a:t>28.05.2025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ADA365-97C9-4AEA-BCD5-0FF87412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vvcxvcxy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E12BA0-8816-4EFE-B20A-5162CA9AB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3ADC-1FBB-4DE3-AE7B-AA8D31FE7B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7960A2F-9C02-4827-BE27-01415FB0C8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6121450"/>
            <a:ext cx="11161711" cy="204788"/>
          </a:xfrm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pPr lvl="0"/>
            <a:r>
              <a:rPr lang="de-DE" dirty="0"/>
              <a:t>Quellenangabe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0F51B3E-C765-4C43-BC16-E8F5255C97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811" y="1557339"/>
            <a:ext cx="8966201" cy="429736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1589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2B6FC-B30B-4B0C-B469-6E3FF2DC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EA4060-40AA-4A09-BE45-7BF7BBF2E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2A6F-53CD-4921-ACAC-CABBC7B8C5DF}" type="datetime1">
              <a:rPr lang="de-DE" smtClean="0"/>
              <a:t>28.05.2025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ADA365-97C9-4AEA-BCD5-0FF87412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813" y="6356350"/>
            <a:ext cx="8966200" cy="365125"/>
          </a:xfrm>
        </p:spPr>
        <p:txBody>
          <a:bodyPr/>
          <a:lstStyle/>
          <a:p>
            <a:r>
              <a:rPr lang="de-DE" dirty="0"/>
              <a:t>vvcxvcxy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E12BA0-8816-4EFE-B20A-5162CA9AB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3ADC-1FBB-4DE3-AE7B-AA8D31FE7B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7960A2F-9C02-4827-BE27-01415FB0C8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6120000"/>
            <a:ext cx="11161711" cy="204788"/>
          </a:xfrm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pPr lvl="0"/>
            <a:r>
              <a:rPr lang="de-DE" dirty="0"/>
              <a:t>Quellenangabe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0F51B3E-C765-4C43-BC16-E8F5255C97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812" y="1557339"/>
            <a:ext cx="4375151" cy="429736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0010BD38-4D34-458F-A866-F2DC632F0D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48275" y="1557339"/>
            <a:ext cx="4376738" cy="429736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292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3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2B6FC-B30B-4B0C-B469-6E3FF2DC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EA4060-40AA-4A09-BE45-7BF7BBF2E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62BB-BA53-4CB3-B69E-24D0745C786E}" type="datetime1">
              <a:rPr lang="de-DE" smtClean="0"/>
              <a:t>28.05.2025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ADA365-97C9-4AEA-BCD5-0FF87412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vvcxvcxy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E12BA0-8816-4EFE-B20A-5162CA9AB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3ADC-1FBB-4DE3-AE7B-AA8D31FE7B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7960A2F-9C02-4827-BE27-01415FB0C8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6120000"/>
            <a:ext cx="11161711" cy="204788"/>
          </a:xfrm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pPr lvl="0"/>
            <a:r>
              <a:rPr lang="de-DE" dirty="0"/>
              <a:t>Quellenangabe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0F51B3E-C765-4C43-BC16-E8F5255C97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812" y="1557339"/>
            <a:ext cx="2844801" cy="429736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0010BD38-4D34-458F-A866-F2DC632F0D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19513" y="1557339"/>
            <a:ext cx="2844801" cy="429736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A17DC0D2-456B-412E-A2BF-0F13F7163B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80214" y="1557339"/>
            <a:ext cx="2844800" cy="429736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0615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25C1A-E990-484C-8348-F305814FB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2A813DD-6F43-4C89-860E-DC000D598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B2B1-C3F9-4753-9A5A-91AC8C6A2229}" type="datetime1">
              <a:rPr lang="de-DE" smtClean="0"/>
              <a:t>28.05.2025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60F372-8371-49B1-9648-B3F5D5F8E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vvcxvcxy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05BF12-0547-4DA3-80AE-6E63B603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3ADC-1FBB-4DE3-AE7B-AA8D31FE7B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B84D44CC-83D4-4F97-BE53-6808CD0561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6120000"/>
            <a:ext cx="11161711" cy="204788"/>
          </a:xfrm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pPr lvl="0"/>
            <a:r>
              <a:rPr lang="de-DE" dirty="0"/>
              <a:t>Quellenangabe</a:t>
            </a:r>
          </a:p>
        </p:txBody>
      </p:sp>
    </p:spTree>
    <p:extLst>
      <p:ext uri="{BB962C8B-B14F-4D97-AF65-F5344CB8AC3E}">
        <p14:creationId xmlns:p14="http://schemas.microsoft.com/office/powerpoint/2010/main" val="1881692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B21A1D4-5F21-4D18-AEC3-0C86C54E4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09B2-4A88-47EB-B80D-4D69B459AA0C}" type="datetime1">
              <a:rPr lang="de-DE" smtClean="0"/>
              <a:t>28.05.2025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47A332-AD49-426E-ADD7-754287B2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vvcxvcxy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470EC5-599F-49D2-AB3B-21992DE28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3ADC-1FBB-4DE3-AE7B-AA8D31FE7B4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487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FD05D1-ACFD-4C77-BCFB-63845D359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58800"/>
            <a:ext cx="11161712" cy="8320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5A73A9-4BB1-4FF6-80CA-6460550A1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1" y="1557339"/>
            <a:ext cx="11161713" cy="42973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7E30DA-3811-4348-991A-7AC4D341B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15550" y="6356350"/>
            <a:ext cx="113665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CF366CF3-F987-40BE-8A33-679612E7B226}" type="datetime1">
              <a:rPr lang="de-DE" smtClean="0"/>
              <a:t>28.05.2025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1332BF-5F56-4A68-A568-E64F5CFFC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896620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vvcxvcxy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85C820-93C9-4175-A7EA-6F8EF4461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466724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EFAB3ADC-1FBB-4DE3-AE7B-AA8D31FE7B4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004804D-1CE1-4DAE-B1F4-5225A4DF63D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361288"/>
            <a:ext cx="730800" cy="2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4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8" r:id="rId5"/>
    <p:sldLayoutId id="2147483659" r:id="rId6"/>
    <p:sldLayoutId id="2147483654" r:id="rId7"/>
    <p:sldLayoutId id="214748365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2300" kern="1200">
          <a:solidFill>
            <a:schemeClr val="tx1"/>
          </a:solidFill>
          <a:latin typeface="Lyon Ofc TT" panose="02000503070000020004" pitchFamily="2" charset="0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3556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36195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797050" indent="-36195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15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3680" userDrawn="1">
          <p15:clr>
            <a:srgbClr val="F26B43"/>
          </p15:clr>
        </p15:guide>
        <p15:guide id="5" orient="horz" pos="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0701D-7935-812A-5C7D-22EB05A30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F4405-7378-7AD0-585B-5C49A9817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658800"/>
            <a:ext cx="9229654" cy="832097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de-DE" dirty="0">
                <a:solidFill>
                  <a:schemeClr val="bg1"/>
                </a:solidFill>
              </a:rPr>
              <a:t>Inklusion an Schulen aus Sicht der Lehrkräfte in Deutschland – Meinungen, Einstellungen und Erfahrungen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5DD9D11B-BCDD-8310-B560-749511382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2133036"/>
            <a:ext cx="11161712" cy="187166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de-DE" sz="1800" dirty="0">
                <a:solidFill>
                  <a:schemeClr val="bg1"/>
                </a:solidFill>
                <a:effectLst/>
                <a:latin typeface="Lyon Ofc TT" panose="02000503070000020004" pitchFamily="2" charset="0"/>
                <a:ea typeface="NewsSans Light" panose="02000503040000020004" pitchFamily="2" charset="0"/>
                <a:cs typeface="Times New Roman (Textkörper CS)"/>
              </a:rPr>
              <a:t>Ergebnisse einer repräsentativen Befragung von Lehrkräften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de-DE" sz="1800" dirty="0">
              <a:solidFill>
                <a:srgbClr val="000000"/>
              </a:solidFill>
              <a:latin typeface="Lyon Ofc TT" panose="02000503070000020004" pitchFamily="2" charset="0"/>
              <a:ea typeface="NewsSans Light" panose="02000503040000020004" pitchFamily="2" charset="0"/>
              <a:cs typeface="Times New Roman (Textkörper CS)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de-DE" sz="1800" dirty="0">
                <a:solidFill>
                  <a:schemeClr val="bg1"/>
                </a:solidFill>
                <a:effectLst/>
                <a:latin typeface="Lyon Ofc TT" panose="02000503070000020004" pitchFamily="2" charset="0"/>
                <a:ea typeface="NewsSans Light" panose="02000503040000020004" pitchFamily="2" charset="0"/>
                <a:cs typeface="Times New Roman (Textkörper CS)"/>
              </a:rPr>
              <a:t>Auswertung für das Gebiet der Bundesländer Brandenburg und Mecklenburg-Vorpommern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de-DE" sz="1800" dirty="0">
              <a:solidFill>
                <a:schemeClr val="bg1"/>
              </a:solidFill>
              <a:latin typeface="Lyon Ofc TT" panose="02000503070000020004" pitchFamily="2" charset="0"/>
              <a:ea typeface="NewsSans Light" panose="02000503040000020004" pitchFamily="2" charset="0"/>
              <a:cs typeface="Times New Roman (Textkörper CS)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de-DE" sz="1800" dirty="0">
              <a:solidFill>
                <a:schemeClr val="bg1"/>
              </a:solidFill>
              <a:effectLst/>
              <a:latin typeface="Lyon Ofc TT" panose="02000503070000020004" pitchFamily="2" charset="0"/>
              <a:ea typeface="NewsSans Light" panose="02000503040000020004" pitchFamily="2" charset="0"/>
              <a:cs typeface="Times New Roman (Textkörper CS)"/>
            </a:endParaRP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56B343A9-3A8D-12F0-0A89-23612CFE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812" y="6375400"/>
            <a:ext cx="10694987" cy="184666"/>
          </a:xfrm>
        </p:spPr>
        <p:txBody>
          <a:bodyPr wrap="square">
            <a:spAutoFit/>
          </a:bodyPr>
          <a:lstStyle/>
          <a:p>
            <a:r>
              <a:rPr lang="de-DE" dirty="0"/>
              <a:t>Inklusion an Schulen aus Sicht der Lehrkräfte in Deutschland I Mai 2025 I 44874/f25.0065 Dp / Km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7208711-B30F-DC00-7AAA-71E0F6B4B10F}"/>
              </a:ext>
            </a:extLst>
          </p:cNvPr>
          <p:cNvSpPr txBox="1"/>
          <p:nvPr/>
        </p:nvSpPr>
        <p:spPr>
          <a:xfrm>
            <a:off x="1197735" y="4159876"/>
            <a:ext cx="681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/>
              <a:t>Sperrfrist:  O2.06.2025         13.00 Uhr</a:t>
            </a:r>
          </a:p>
        </p:txBody>
      </p:sp>
    </p:spTree>
    <p:extLst>
      <p:ext uri="{BB962C8B-B14F-4D97-AF65-F5344CB8AC3E}">
        <p14:creationId xmlns:p14="http://schemas.microsoft.com/office/powerpoint/2010/main" val="931557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FEDD8-9E8A-6B24-2419-F863A74B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FB315AB0-CAE5-7433-ECB7-6B9E5D9270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147420"/>
              </p:ext>
            </p:extLst>
          </p:nvPr>
        </p:nvGraphicFramePr>
        <p:xfrm>
          <a:off x="1238637" y="1898366"/>
          <a:ext cx="10581887" cy="413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40040C7-94E4-7C7E-E842-98DBBA95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Meinungen zur Zukunft der Förder- und Sonderschulen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E33789-4DFB-2951-3C8F-AEF26425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522" y="6072968"/>
            <a:ext cx="8966200" cy="540844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de-DE" dirty="0">
              <a:solidFill>
                <a:srgbClr val="636255"/>
              </a:solidFill>
            </a:endParaRPr>
          </a:p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Angaben in Prozent</a:t>
            </a:r>
          </a:p>
          <a:p>
            <a:r>
              <a:rPr lang="de-DE" dirty="0"/>
              <a:t>Inklusion an Schulen aus Sicht der Lehrkräfte in Deutschland I Mai 2025</a:t>
            </a: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5B486031-4807-7914-754B-A8CA92ED578A}"/>
              </a:ext>
            </a:extLst>
          </p:cNvPr>
          <p:cNvGraphicFramePr>
            <a:graphicFrameLocks noGrp="1"/>
          </p:cNvGraphicFramePr>
          <p:nvPr/>
        </p:nvGraphicFramePr>
        <p:xfrm>
          <a:off x="2201427" y="2441963"/>
          <a:ext cx="9635380" cy="2003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35380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00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Wenn ein inklusives Schulsystem errichtet wird, sollten die bisherigen Förder- und Sonderschulen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47FE7B08-2819-857F-70EA-7635D12BD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233604"/>
              </p:ext>
            </p:extLst>
          </p:nvPr>
        </p:nvGraphicFramePr>
        <p:xfrm>
          <a:off x="665947" y="2690812"/>
          <a:ext cx="1316602" cy="1889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6602">
                  <a:extLst>
                    <a:ext uri="{9D8B030D-6E8A-4147-A177-3AD203B41FA5}">
                      <a16:colId xmlns:a16="http://schemas.microsoft.com/office/drawing/2014/main" val="1711376291"/>
                    </a:ext>
                  </a:extLst>
                </a:gridCol>
              </a:tblGrid>
              <a:tr h="94457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Deutschland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9884129"/>
                  </a:ext>
                </a:extLst>
              </a:tr>
              <a:tr h="94457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Region Nordost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2765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738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FEDD8-9E8A-6B24-2419-F863A74B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FB315AB0-CAE5-7433-ECB7-6B9E5D9270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03128"/>
              </p:ext>
            </p:extLst>
          </p:nvPr>
        </p:nvGraphicFramePr>
        <p:xfrm>
          <a:off x="1238637" y="1898366"/>
          <a:ext cx="10581887" cy="413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40040C7-94E4-7C7E-E842-98DBBA95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Klassengröße von inklusiven Klassen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E33789-4DFB-2951-3C8F-AEF26425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522" y="6072968"/>
            <a:ext cx="8966200" cy="540844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de-DE" dirty="0">
              <a:solidFill>
                <a:srgbClr val="636255"/>
              </a:solidFill>
            </a:endParaRPr>
          </a:p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Basis: Befragte an Schulen mit inklusiven Lerngruppen I *</a:t>
            </a:r>
            <a:r>
              <a:rPr lang="de-DE" baseline="30000" dirty="0">
                <a:solidFill>
                  <a:srgbClr val="636255"/>
                </a:solidFill>
              </a:rPr>
              <a:t>)</a:t>
            </a:r>
            <a:r>
              <a:rPr lang="de-DE" dirty="0">
                <a:solidFill>
                  <a:srgbClr val="636255"/>
                </a:solidFill>
              </a:rPr>
              <a:t> Tendenzangaben aufgrund geringer Fallzahlen I Angaben in Prozent</a:t>
            </a:r>
          </a:p>
          <a:p>
            <a:r>
              <a:rPr lang="de-DE" dirty="0"/>
              <a:t>Inklusion an Schulen aus Sicht der Lehrkräfte in Deutschland I Mai 2025</a:t>
            </a: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5B486031-4807-7914-754B-A8CA92ED5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226449"/>
              </p:ext>
            </p:extLst>
          </p:nvPr>
        </p:nvGraphicFramePr>
        <p:xfrm>
          <a:off x="2201427" y="2442941"/>
          <a:ext cx="9635380" cy="201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35380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012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Im Vergleich zu nicht-inklusiven Klassen ist die Klassengröße von inklusiven Klassen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47FE7B08-2819-857F-70EA-7635D12BD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749423"/>
              </p:ext>
            </p:extLst>
          </p:nvPr>
        </p:nvGraphicFramePr>
        <p:xfrm>
          <a:off x="665947" y="2690812"/>
          <a:ext cx="1405614" cy="1889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5614">
                  <a:extLst>
                    <a:ext uri="{9D8B030D-6E8A-4147-A177-3AD203B41FA5}">
                      <a16:colId xmlns:a16="http://schemas.microsoft.com/office/drawing/2014/main" val="1711376291"/>
                    </a:ext>
                  </a:extLst>
                </a:gridCol>
              </a:tblGrid>
              <a:tr h="94457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Deutschland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9884129"/>
                  </a:ext>
                </a:extLst>
              </a:tr>
              <a:tr h="94457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Region Nordost *</a:t>
                      </a:r>
                      <a:r>
                        <a:rPr lang="de-DE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2765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72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B5127-7FF1-88B9-5113-CBD955CFD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B6949F8A-BF56-9D51-A06D-5CD71FC68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496155"/>
              </p:ext>
            </p:extLst>
          </p:nvPr>
        </p:nvGraphicFramePr>
        <p:xfrm>
          <a:off x="2854324" y="1898366"/>
          <a:ext cx="8966200" cy="413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9D9CDC0-99DA-EF64-0ABD-4537B1EBC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Einschätzungen zur Vorbereitung der inklusiv unterrichtenden Lehrkräfte an der eigenen Schule (Region Nordost) *</a:t>
            </a:r>
            <a:r>
              <a:rPr lang="de-DE" baseline="30000" dirty="0"/>
              <a:t>)</a:t>
            </a:r>
            <a:r>
              <a:rPr lang="de-DE" dirty="0"/>
              <a:t>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CB2BFA4-DAA9-24F5-981D-03304DD27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522" y="6072968"/>
            <a:ext cx="8966200" cy="540844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de-DE" dirty="0">
              <a:solidFill>
                <a:srgbClr val="636255"/>
              </a:solidFill>
            </a:endParaRPr>
          </a:p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Basis: Befragte an Schulen mit inklusiven Lerngruppen I *</a:t>
            </a:r>
            <a:r>
              <a:rPr lang="de-DE" baseline="30000" dirty="0">
                <a:solidFill>
                  <a:srgbClr val="636255"/>
                </a:solidFill>
              </a:rPr>
              <a:t>)</a:t>
            </a:r>
            <a:r>
              <a:rPr lang="de-DE" dirty="0">
                <a:solidFill>
                  <a:srgbClr val="636255"/>
                </a:solidFill>
              </a:rPr>
              <a:t> Tendenzangaben aufgrund geringer Fallzahlen I Angaben in Prozent</a:t>
            </a:r>
          </a:p>
          <a:p>
            <a:r>
              <a:rPr lang="de-DE" dirty="0"/>
              <a:t>Inklusion an Schulen aus Sicht der Lehrkräfte in Deutschland I Mai 2025</a:t>
            </a: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AE751089-BBB4-3CC1-F53E-250B8AE5E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473440"/>
              </p:ext>
            </p:extLst>
          </p:nvPr>
        </p:nvGraphicFramePr>
        <p:xfrm>
          <a:off x="665946" y="1978716"/>
          <a:ext cx="2982129" cy="3610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2129">
                  <a:extLst>
                    <a:ext uri="{9D8B030D-6E8A-4147-A177-3AD203B41FA5}">
                      <a16:colId xmlns:a16="http://schemas.microsoft.com/office/drawing/2014/main" val="1711376291"/>
                    </a:ext>
                  </a:extLst>
                </a:gridCol>
              </a:tblGrid>
              <a:tr h="722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+mn-ea"/>
                          <a:cs typeface="+mn-cs"/>
                        </a:rPr>
                        <a:t>Die Lehrkräfte haben bereits Erfahrungen im gemeinsamen Unterricht sammeln können.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884129"/>
                  </a:ext>
                </a:extLst>
              </a:tr>
              <a:tr h="722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+mn-ea"/>
                          <a:cs typeface="+mn-cs"/>
                        </a:rPr>
                        <a:t>Die Lehrkräfte haben an Lehrkräftefortbildungen speziell zur Inklusion teilgenommen.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765644"/>
                  </a:ext>
                </a:extLst>
              </a:tr>
              <a:tr h="722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+mn-ea"/>
                          <a:cs typeface="+mn-cs"/>
                        </a:rPr>
                        <a:t>Die Lehrkräfte nehmen begleitend zur neuen Aufgabe eine Fortbildung wahr.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018411"/>
                  </a:ext>
                </a:extLst>
              </a:tr>
              <a:tr h="722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+mn-ea"/>
                          <a:cs typeface="+mn-cs"/>
                        </a:rPr>
                        <a:t>Die Lehrkräfte haben sonderpädagogische Kenntnisse.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480440"/>
                  </a:ext>
                </a:extLst>
              </a:tr>
              <a:tr h="722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  <a:ea typeface="+mn-ea"/>
                          <a:cs typeface="+mn-cs"/>
                        </a:rPr>
                        <a:t>Inklusion war Teil der Lehrkräfteausbildung.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575527"/>
                  </a:ext>
                </a:extLst>
              </a:tr>
            </a:tbl>
          </a:graphicData>
        </a:graphic>
      </p:graphicFrame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ACC8F36B-3461-ACDF-6C38-0A431CF91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36902"/>
              </p:ext>
            </p:extLst>
          </p:nvPr>
        </p:nvGraphicFramePr>
        <p:xfrm>
          <a:off x="658812" y="1663582"/>
          <a:ext cx="2578002" cy="310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8002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00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Folgende Aussagen treffen auf die inklusiv unterrichtenden Lehrkräfte zu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795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552B5-0CF5-A6D0-EECB-5A2B2F409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E59FFACF-58B1-1B10-855E-C861FF20CC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817374"/>
              </p:ext>
            </p:extLst>
          </p:nvPr>
        </p:nvGraphicFramePr>
        <p:xfrm>
          <a:off x="1246237" y="1898366"/>
          <a:ext cx="10581887" cy="413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E56A549-1687-8F70-F88B-E59BF5FDA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Zufriedenheit mit dem Fortbildungsangebot zum Thema schulische Inklusion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F738CB0-CC5B-F28C-4D4F-7498C1FC6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521" y="6072968"/>
            <a:ext cx="10138301" cy="540844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de-DE" dirty="0">
              <a:solidFill>
                <a:srgbClr val="636255"/>
              </a:solidFill>
            </a:endParaRPr>
          </a:p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Basis: Befragte an Schulen mit inklusiven Lerngruppen I *</a:t>
            </a:r>
            <a:r>
              <a:rPr lang="de-DE" baseline="30000" dirty="0">
                <a:solidFill>
                  <a:srgbClr val="636255"/>
                </a:solidFill>
              </a:rPr>
              <a:t>)</a:t>
            </a:r>
            <a:r>
              <a:rPr lang="de-DE" dirty="0">
                <a:solidFill>
                  <a:srgbClr val="636255"/>
                </a:solidFill>
              </a:rPr>
              <a:t> Tendenzangaben aufgrund geringer Fallzahlen I Angaben in Prozent</a:t>
            </a:r>
          </a:p>
          <a:p>
            <a:r>
              <a:rPr lang="de-DE" dirty="0"/>
              <a:t>Inklusion an Schulen aus Sicht der Lehrkräfte in Deutschland I Mai 2025</a:t>
            </a: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29D12C9D-3FD4-5F5C-3DBC-A39B4984D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01691"/>
              </p:ext>
            </p:extLst>
          </p:nvPr>
        </p:nvGraphicFramePr>
        <p:xfrm>
          <a:off x="2206085" y="2438381"/>
          <a:ext cx="9635380" cy="2003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35380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00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Mit dem Fortbildungsangebot zum Thema schulische Inklusion in ihrem Bundesland sind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C709D09-7EC3-EC48-438A-E710A93BA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838546"/>
              </p:ext>
            </p:extLst>
          </p:nvPr>
        </p:nvGraphicFramePr>
        <p:xfrm>
          <a:off x="665946" y="2690812"/>
          <a:ext cx="1360562" cy="1889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0562">
                  <a:extLst>
                    <a:ext uri="{9D8B030D-6E8A-4147-A177-3AD203B41FA5}">
                      <a16:colId xmlns:a16="http://schemas.microsoft.com/office/drawing/2014/main" val="1711376291"/>
                    </a:ext>
                  </a:extLst>
                </a:gridCol>
              </a:tblGrid>
              <a:tr h="94457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Deutschland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9884129"/>
                  </a:ext>
                </a:extLst>
              </a:tr>
              <a:tr h="94457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Region Nordost *</a:t>
                      </a:r>
                      <a:r>
                        <a:rPr lang="de-DE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2765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958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4B454-2E18-EB31-A946-70C657D61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56DAB857-C8D5-DD76-DD84-45192FA531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724289"/>
              </p:ext>
            </p:extLst>
          </p:nvPr>
        </p:nvGraphicFramePr>
        <p:xfrm>
          <a:off x="1246237" y="1898366"/>
          <a:ext cx="10581887" cy="413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F9F49AF-E024-41CD-F06C-C8734EDA4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Multiprofessionelles Team an den Schulen?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6CB1C0A-B4C9-9B76-BB51-866EA35AB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521" y="6072968"/>
            <a:ext cx="10138301" cy="540844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de-DE" dirty="0">
              <a:solidFill>
                <a:srgbClr val="636255"/>
              </a:solidFill>
            </a:endParaRPr>
          </a:p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Angaben in Prozent</a:t>
            </a:r>
          </a:p>
          <a:p>
            <a:r>
              <a:rPr lang="de-DE" dirty="0"/>
              <a:t>Inklusion an Schulen aus Sicht der Lehrkräfte in Deutschland I Mai 2025</a:t>
            </a: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357CBA07-C783-0B91-704B-6A13412FA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426855"/>
              </p:ext>
            </p:extLst>
          </p:nvPr>
        </p:nvGraphicFramePr>
        <p:xfrm>
          <a:off x="2206085" y="2438381"/>
          <a:ext cx="9635380" cy="2003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35380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00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An der Schule gibt es ein multiprofessionelles Team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C9D77D1-19BC-36B1-B390-5954E1C8C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990465"/>
              </p:ext>
            </p:extLst>
          </p:nvPr>
        </p:nvGraphicFramePr>
        <p:xfrm>
          <a:off x="665946" y="2690812"/>
          <a:ext cx="1286422" cy="1889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6422">
                  <a:extLst>
                    <a:ext uri="{9D8B030D-6E8A-4147-A177-3AD203B41FA5}">
                      <a16:colId xmlns:a16="http://schemas.microsoft.com/office/drawing/2014/main" val="1711376291"/>
                    </a:ext>
                  </a:extLst>
                </a:gridCol>
              </a:tblGrid>
              <a:tr h="94457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Deutschland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9884129"/>
                  </a:ext>
                </a:extLst>
              </a:tr>
              <a:tr h="94457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Region Nordost</a:t>
                      </a:r>
                      <a:endParaRPr lang="de-DE" sz="12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2765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85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D2733-6D66-B37E-5D2D-40E1A2EB5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1882C5F7-CD1B-4174-2BB9-913786824F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639561"/>
              </p:ext>
            </p:extLst>
          </p:nvPr>
        </p:nvGraphicFramePr>
        <p:xfrm>
          <a:off x="1246237" y="1898366"/>
          <a:ext cx="10581887" cy="413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8A02420-E46A-02B9-CF72-4163D1D7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Unterstützung durch spezielles Personal in welchem Zeitraum?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7F66D0-AAA7-E897-A6D9-5AC055CCD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521" y="6072968"/>
            <a:ext cx="10138301" cy="540844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de-DE" dirty="0">
              <a:solidFill>
                <a:srgbClr val="636255"/>
              </a:solidFill>
            </a:endParaRPr>
          </a:p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Basis: Befragte, an deren Schule es Unterstützung vor Ort durch spezielles Personal gibt I Angaben in Prozent</a:t>
            </a:r>
          </a:p>
          <a:p>
            <a:r>
              <a:rPr lang="de-DE" dirty="0"/>
              <a:t>Inklusion an Schulen aus Sicht der Lehrkräfte in Deutschland I Mai 2025</a:t>
            </a: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C729DA94-5026-AD12-1731-70B0DF22F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317166"/>
              </p:ext>
            </p:extLst>
          </p:nvPr>
        </p:nvGraphicFramePr>
        <p:xfrm>
          <a:off x="2199105" y="2445361"/>
          <a:ext cx="9635380" cy="2003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35380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00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Die Mitglieder des multiprofessionellen Teams stehen zur Verfügung: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BA6305A-B2C4-4966-F39E-CE064FBBA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214313"/>
              </p:ext>
            </p:extLst>
          </p:nvPr>
        </p:nvGraphicFramePr>
        <p:xfrm>
          <a:off x="665946" y="2690812"/>
          <a:ext cx="1017197" cy="1889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7197">
                  <a:extLst>
                    <a:ext uri="{9D8B030D-6E8A-4147-A177-3AD203B41FA5}">
                      <a16:colId xmlns:a16="http://schemas.microsoft.com/office/drawing/2014/main" val="1711376291"/>
                    </a:ext>
                  </a:extLst>
                </a:gridCol>
              </a:tblGrid>
              <a:tr h="94457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Deutschland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9884129"/>
                  </a:ext>
                </a:extLst>
              </a:tr>
              <a:tr h="94457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Region Nordost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2765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458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B8A72-6F83-F0C5-3B0A-4FB4DADEC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ECF93728-BD21-8484-68D1-FB34764F5A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82848"/>
              </p:ext>
            </p:extLst>
          </p:nvPr>
        </p:nvGraphicFramePr>
        <p:xfrm>
          <a:off x="1246237" y="1898366"/>
          <a:ext cx="10581887" cy="413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52C1E89-E7E6-BD7A-903A-864385C3F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Austausch über Herausforderung inklusiven Unterrichts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34A82B-C774-8ABC-A4D2-D2D1F6895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521" y="6072968"/>
            <a:ext cx="10138301" cy="540844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de-DE" dirty="0">
              <a:solidFill>
                <a:srgbClr val="636255"/>
              </a:solidFill>
            </a:endParaRPr>
          </a:p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Basis: Befragte an Schulen mit inklusiven Lerngruppen I *</a:t>
            </a:r>
            <a:r>
              <a:rPr lang="de-DE" baseline="30000" dirty="0">
                <a:solidFill>
                  <a:srgbClr val="636255"/>
                </a:solidFill>
              </a:rPr>
              <a:t>)</a:t>
            </a:r>
            <a:r>
              <a:rPr lang="de-DE" dirty="0">
                <a:solidFill>
                  <a:srgbClr val="636255"/>
                </a:solidFill>
              </a:rPr>
              <a:t> Tendenzangaben aufgrund geringer Fallzahlen I Angaben in Prozent</a:t>
            </a:r>
          </a:p>
          <a:p>
            <a:r>
              <a:rPr lang="de-DE" dirty="0"/>
              <a:t>Inklusion an Schulen aus Sicht der Lehrkräfte in Deutschland I Mai 2025</a:t>
            </a: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EB5B765C-0992-CD4B-6BE7-29ED3CED2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629627"/>
              </p:ext>
            </p:extLst>
          </p:nvPr>
        </p:nvGraphicFramePr>
        <p:xfrm>
          <a:off x="2199105" y="2445361"/>
          <a:ext cx="9635380" cy="2003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35380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00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Es tauschen sich (im professionellen Umfeld) mit anderen zu den Herausforderungen inklusiven Unterrichts aus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C42DCE6-374B-96F0-EA2B-CD787E24D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411299"/>
              </p:ext>
            </p:extLst>
          </p:nvPr>
        </p:nvGraphicFramePr>
        <p:xfrm>
          <a:off x="665945" y="2690812"/>
          <a:ext cx="1381339" cy="1889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1339">
                  <a:extLst>
                    <a:ext uri="{9D8B030D-6E8A-4147-A177-3AD203B41FA5}">
                      <a16:colId xmlns:a16="http://schemas.microsoft.com/office/drawing/2014/main" val="1711376291"/>
                    </a:ext>
                  </a:extLst>
                </a:gridCol>
              </a:tblGrid>
              <a:tr h="94457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Deutschland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9884129"/>
                  </a:ext>
                </a:extLst>
              </a:tr>
              <a:tr h="94457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Region Nordost *</a:t>
                      </a:r>
                      <a:r>
                        <a:rPr lang="de-DE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2765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581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E0A36-DC9E-CA53-2B67-F6AA3FB28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DBA27041-FE04-7F60-D7D3-237D9A4192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487804"/>
              </p:ext>
            </p:extLst>
          </p:nvPr>
        </p:nvGraphicFramePr>
        <p:xfrm>
          <a:off x="1246237" y="1898366"/>
          <a:ext cx="10581887" cy="413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910BCA8-60C2-0CD1-A8B6-402D192E9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Unterstützungsmaßnahmen bei Belastungen durch die inklusive Unterrichtung?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5D131F-A1F8-B8B7-181A-F2B54B3B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521" y="6072968"/>
            <a:ext cx="10138301" cy="540844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de-DE" dirty="0">
              <a:solidFill>
                <a:srgbClr val="636255"/>
              </a:solidFill>
            </a:endParaRPr>
          </a:p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Basis: Befragte an Schulen mit inklusiven Lerngruppen I *</a:t>
            </a:r>
            <a:r>
              <a:rPr lang="de-DE" baseline="30000" dirty="0">
                <a:solidFill>
                  <a:srgbClr val="636255"/>
                </a:solidFill>
              </a:rPr>
              <a:t>)</a:t>
            </a:r>
            <a:r>
              <a:rPr lang="de-DE" dirty="0">
                <a:solidFill>
                  <a:srgbClr val="636255"/>
                </a:solidFill>
              </a:rPr>
              <a:t> Tendenzangaben aufgrund geringer Fallzahlen I Angaben in Prozent</a:t>
            </a:r>
          </a:p>
          <a:p>
            <a:r>
              <a:rPr lang="de-DE" dirty="0"/>
              <a:t>Inklusion an Schulen aus Sicht der Lehrkräfte in Deutschland I Mai 2025</a:t>
            </a: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AEB84EE9-F2D8-257E-D3C3-B307E0DE5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143073"/>
              </p:ext>
            </p:extLst>
          </p:nvPr>
        </p:nvGraphicFramePr>
        <p:xfrm>
          <a:off x="2206085" y="2494040"/>
          <a:ext cx="8453677" cy="310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3677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00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Es gibt an ihrer Schule Maßnahmen zur Unterstützung bei der Bewältigung von möglichen physischen und psychischen Belastungen durch die inklusive Unterrichtung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3F92379-1167-052D-5AB4-E77F63A61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592991"/>
              </p:ext>
            </p:extLst>
          </p:nvPr>
        </p:nvGraphicFramePr>
        <p:xfrm>
          <a:off x="665946" y="2690812"/>
          <a:ext cx="1286422" cy="1889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6422">
                  <a:extLst>
                    <a:ext uri="{9D8B030D-6E8A-4147-A177-3AD203B41FA5}">
                      <a16:colId xmlns:a16="http://schemas.microsoft.com/office/drawing/2014/main" val="1711376291"/>
                    </a:ext>
                  </a:extLst>
                </a:gridCol>
              </a:tblGrid>
              <a:tr h="94457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Deutschland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9884129"/>
                  </a:ext>
                </a:extLst>
              </a:tr>
              <a:tr h="94457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Region Nordost *</a:t>
                      </a:r>
                      <a:r>
                        <a:rPr lang="de-DE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2765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086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D8820-9125-8B4A-A62A-1AE1CDE4E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41159F09-82C8-DDA6-B657-D2F3A27F6D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277192"/>
              </p:ext>
            </p:extLst>
          </p:nvPr>
        </p:nvGraphicFramePr>
        <p:xfrm>
          <a:off x="1246237" y="1898366"/>
          <a:ext cx="10581887" cy="413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4DDD11D-3D97-A8DC-0ECF-DCAF4D91A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Zufriedenheit mit der Inklusionspolitik der jeweiligen Landesregierung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B8E0273-7C49-527B-7D93-B02DD3AF8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521" y="6072968"/>
            <a:ext cx="10138301" cy="540844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de-DE" dirty="0">
              <a:solidFill>
                <a:srgbClr val="636255"/>
              </a:solidFill>
            </a:endParaRPr>
          </a:p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Angaben in Prozent</a:t>
            </a:r>
          </a:p>
          <a:p>
            <a:r>
              <a:rPr lang="de-DE" dirty="0"/>
              <a:t>Inklusion an Schulen aus Sicht der Lehrkräfte in Deutschland I Mai 2025</a:t>
            </a: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E3955347-1724-303F-D606-9C241B207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39182"/>
              </p:ext>
            </p:extLst>
          </p:nvPr>
        </p:nvGraphicFramePr>
        <p:xfrm>
          <a:off x="2206085" y="2438381"/>
          <a:ext cx="9635380" cy="2003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35380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00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Mit der Inklusionspolitik ihrer Landesregierung sind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5582749-D9E5-0000-6233-82B356C80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867113"/>
              </p:ext>
            </p:extLst>
          </p:nvPr>
        </p:nvGraphicFramePr>
        <p:xfrm>
          <a:off x="665946" y="2690812"/>
          <a:ext cx="1360562" cy="1889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0562">
                  <a:extLst>
                    <a:ext uri="{9D8B030D-6E8A-4147-A177-3AD203B41FA5}">
                      <a16:colId xmlns:a16="http://schemas.microsoft.com/office/drawing/2014/main" val="1711376291"/>
                    </a:ext>
                  </a:extLst>
                </a:gridCol>
              </a:tblGrid>
              <a:tr h="94457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Deutschland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9884129"/>
                  </a:ext>
                </a:extLst>
              </a:tr>
              <a:tr h="94457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NewsSans Light" panose="02000503040000020004" pitchFamily="2" charset="0"/>
                        </a:rPr>
                        <a:t>Region Nordost</a:t>
                      </a:r>
                      <a:endParaRPr lang="de-DE" sz="12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NewsSans Light" panose="02000503040000020004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2765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008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E7448-27C6-EBF6-2491-FF5F0B2F5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F2D4D2D5-3062-12E5-7C72-AB4A4C0A7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046046"/>
              </p:ext>
            </p:extLst>
          </p:nvPr>
        </p:nvGraphicFramePr>
        <p:xfrm>
          <a:off x="655243" y="2031456"/>
          <a:ext cx="6012000" cy="3424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2000">
                  <a:extLst>
                    <a:ext uri="{9D8B030D-6E8A-4147-A177-3AD203B41FA5}">
                      <a16:colId xmlns:a16="http://schemas.microsoft.com/office/drawing/2014/main" val="1085394782"/>
                    </a:ext>
                  </a:extLst>
                </a:gridCol>
              </a:tblGrid>
              <a:tr h="3111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schlechte personelle Ausstattung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148373"/>
                  </a:ext>
                </a:extLst>
              </a:tr>
              <a:tr h="3111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Schulen/Lehrkräfte werden allein gelassen (allg.)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068658"/>
                  </a:ext>
                </a:extLst>
              </a:tr>
              <a:tr h="3111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schlechte materielle Ausstattung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699529"/>
                  </a:ext>
                </a:extLst>
              </a:tr>
              <a:tr h="3111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schlechte Rahmenbedingungen für Inklusion, schlechte Ausstattung (allg.)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730699"/>
                  </a:ext>
                </a:extLst>
              </a:tr>
              <a:tr h="3111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Abschaffung der Sonderschulen hat eigentlich Kostengründe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302729"/>
                  </a:ext>
                </a:extLst>
              </a:tr>
              <a:tr h="3111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schlechte finanzielle Ausstattung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602910"/>
                  </a:ext>
                </a:extLst>
              </a:tr>
              <a:tr h="3111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mangelndes Interesse der Politik an Inklusion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090954"/>
                  </a:ext>
                </a:extLst>
              </a:tr>
              <a:tr h="3111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fehlende (gute) Konzepte für Inklusion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906308"/>
                  </a:ext>
                </a:extLst>
              </a:tr>
              <a:tr h="3111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 große Klassen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6216646"/>
                  </a:ext>
                </a:extLst>
              </a:tr>
              <a:tr h="3129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fehlende Fortbildungsangebote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108425"/>
                  </a:ext>
                </a:extLst>
              </a:tr>
              <a:tr h="3111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schlechte räumliche Ausstattung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168108"/>
                  </a:ext>
                </a:extLst>
              </a:tr>
            </a:tbl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8ED69F78-6483-9F87-CACC-1F5F23E0E7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199296"/>
              </p:ext>
            </p:extLst>
          </p:nvPr>
        </p:nvGraphicFramePr>
        <p:xfrm>
          <a:off x="4976602" y="1948071"/>
          <a:ext cx="7215398" cy="4253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Objekt 1">
            <a:extLst>
              <a:ext uri="{FF2B5EF4-FFF2-40B4-BE49-F238E27FC236}">
                <a16:creationId xmlns:a16="http://schemas.microsoft.com/office/drawing/2014/main" id="{53BC09DA-A3A8-964D-6C78-78CD2FB4BB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14086"/>
              </p:ext>
            </p:extLst>
          </p:nvPr>
        </p:nvGraphicFramePr>
        <p:xfrm>
          <a:off x="4377791" y="1972347"/>
          <a:ext cx="7625322" cy="4342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537E62A-95A5-8828-095A-DDCF8FF75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Gründe für die Unzufriedenheit mit der Inklusionspolitik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C334DAD-8340-F48B-D9E8-46F003691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571" y="5937414"/>
            <a:ext cx="8966200" cy="771812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de-DE" dirty="0">
              <a:solidFill>
                <a:srgbClr val="636255"/>
              </a:solidFill>
            </a:endParaRPr>
          </a:p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offene Abfrage, Mehrfachnennungen möglich; aufgeführt sind Nennungen ab 6 Prozent in Region Nordost I Angaben in Prozent</a:t>
            </a:r>
          </a:p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Basis: Befragte, die mit der Inklusionspolitik der Landesregierung eher bzw. sehr unzufrieden sind </a:t>
            </a:r>
          </a:p>
          <a:p>
            <a:pPr>
              <a:lnSpc>
                <a:spcPct val="85000"/>
              </a:lnSpc>
            </a:pPr>
            <a:r>
              <a:rPr lang="de-DE" dirty="0"/>
              <a:t>Inklusion an Schulen aus Sicht der Lehrkräfte in Deutschland I Mai 2025</a:t>
            </a: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44CFFCA9-1F34-A3C7-48E3-EAE63CB2E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447152"/>
              </p:ext>
            </p:extLst>
          </p:nvPr>
        </p:nvGraphicFramePr>
        <p:xfrm>
          <a:off x="658813" y="1592994"/>
          <a:ext cx="9635380" cy="2140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35380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140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Es sind aus folgenden Gründen der Inklusionspolitik der Landesregierung unzufrieden: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BFC06250-2812-F0D3-B3F3-20ACE4A500D3}"/>
              </a:ext>
            </a:extLst>
          </p:cNvPr>
          <p:cNvSpPr/>
          <p:nvPr/>
        </p:nvSpPr>
        <p:spPr>
          <a:xfrm>
            <a:off x="10223930" y="4849025"/>
            <a:ext cx="300447" cy="183741"/>
          </a:xfrm>
          <a:prstGeom prst="rect">
            <a:avLst/>
          </a:prstGeom>
          <a:solidFill>
            <a:srgbClr val="63625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01D7F34-006C-50D8-C364-2DB43872B105}"/>
              </a:ext>
            </a:extLst>
          </p:cNvPr>
          <p:cNvSpPr/>
          <p:nvPr/>
        </p:nvSpPr>
        <p:spPr>
          <a:xfrm>
            <a:off x="10144184" y="4534946"/>
            <a:ext cx="1725917" cy="245966"/>
          </a:xfrm>
          <a:prstGeom prst="rect">
            <a:avLst/>
          </a:prstGeom>
          <a:ln>
            <a:noFill/>
          </a:ln>
        </p:spPr>
        <p:txBody>
          <a:bodyPr wrap="square" lIns="90000" tIns="46800" rIns="90000" bIns="46800" anchor="b">
            <a:spAutoFit/>
          </a:bodyPr>
          <a:lstStyle/>
          <a:p>
            <a:pPr>
              <a:lnSpc>
                <a:spcPct val="82000"/>
              </a:lnSpc>
              <a:spcBef>
                <a:spcPts val="0"/>
              </a:spcBef>
              <a:buClrTx/>
              <a:buFontTx/>
              <a:buNone/>
            </a:pPr>
            <a:r>
              <a:rPr lang="de-DE" altLang="de-DE" sz="1200" b="1" dirty="0"/>
              <a:t>2025</a:t>
            </a:r>
            <a:endParaRPr lang="de-DE" altLang="de-DE" sz="1200" b="1" baseline="300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9538D2A-70F5-DD67-83BA-FC117FB3877C}"/>
              </a:ext>
            </a:extLst>
          </p:cNvPr>
          <p:cNvSpPr/>
          <p:nvPr/>
        </p:nvSpPr>
        <p:spPr>
          <a:xfrm>
            <a:off x="10512219" y="4825861"/>
            <a:ext cx="1725917" cy="245966"/>
          </a:xfrm>
          <a:prstGeom prst="rect">
            <a:avLst/>
          </a:prstGeom>
          <a:ln>
            <a:noFill/>
          </a:ln>
        </p:spPr>
        <p:txBody>
          <a:bodyPr wrap="square" lIns="90000" tIns="46800" rIns="90000" bIns="46800" anchor="b">
            <a:spAutoFit/>
          </a:bodyPr>
          <a:lstStyle/>
          <a:p>
            <a:pPr>
              <a:lnSpc>
                <a:spcPct val="82000"/>
              </a:lnSpc>
              <a:spcBef>
                <a:spcPts val="0"/>
              </a:spcBef>
              <a:buClrTx/>
              <a:buFontTx/>
              <a:buNone/>
            </a:pPr>
            <a:r>
              <a:rPr lang="de-DE" altLang="de-DE" sz="1200" b="1" dirty="0"/>
              <a:t>Region Nordost</a:t>
            </a:r>
            <a:endParaRPr lang="de-DE" altLang="de-DE" sz="1200" b="1" baseline="30000" dirty="0"/>
          </a:p>
        </p:txBody>
      </p:sp>
    </p:spTree>
    <p:extLst>
      <p:ext uri="{BB962C8B-B14F-4D97-AF65-F5344CB8AC3E}">
        <p14:creationId xmlns:p14="http://schemas.microsoft.com/office/powerpoint/2010/main" val="86842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98BF2-D84D-039D-72CF-2446970B1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B0DEC-0862-6EE2-5121-B747B95D0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Studiendesign</a:t>
            </a: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0DAA71AE-2CC9-2E1E-9E1F-C8A061157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812" y="6384925"/>
            <a:ext cx="10694987" cy="184666"/>
          </a:xfrm>
        </p:spPr>
        <p:txBody>
          <a:bodyPr wrap="square">
            <a:spAutoFit/>
          </a:bodyPr>
          <a:lstStyle/>
          <a:p>
            <a:r>
              <a:rPr lang="de-DE" dirty="0"/>
              <a:t>Inklusion an Schulen aus Sicht der Lehrkräfte in Deutschland I Mai 2025</a:t>
            </a:r>
          </a:p>
        </p:txBody>
      </p:sp>
    </p:spTree>
    <p:extLst>
      <p:ext uri="{BB962C8B-B14F-4D97-AF65-F5344CB8AC3E}">
        <p14:creationId xmlns:p14="http://schemas.microsoft.com/office/powerpoint/2010/main" val="1905357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42F66-99F4-AED2-6D38-837C2B2AA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875CA52-B5BE-CE16-CB0C-66449B582BA6}"/>
              </a:ext>
            </a:extLst>
          </p:cNvPr>
          <p:cNvSpPr/>
          <p:nvPr/>
        </p:nvSpPr>
        <p:spPr>
          <a:xfrm>
            <a:off x="593782" y="3918280"/>
            <a:ext cx="4561297" cy="1925346"/>
          </a:xfrm>
          <a:prstGeom prst="rect">
            <a:avLst/>
          </a:prstGeom>
        </p:spPr>
        <p:txBody>
          <a:bodyPr wrap="square" lIns="77925" tIns="38963" rIns="77925" bIns="38963" anchor="b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forsa</a:t>
            </a:r>
          </a:p>
          <a:p>
            <a:r>
              <a:rPr lang="de-DE" sz="1200" dirty="0">
                <a:solidFill>
                  <a:schemeClr val="bg1"/>
                </a:solidFill>
              </a:rPr>
              <a:t>Gesellschaft für Sozialforschung</a:t>
            </a:r>
          </a:p>
          <a:p>
            <a:r>
              <a:rPr lang="de-DE" sz="1200" dirty="0">
                <a:solidFill>
                  <a:schemeClr val="bg1"/>
                </a:solidFill>
              </a:rPr>
              <a:t>und statistische Analysen mbH</a:t>
            </a:r>
          </a:p>
          <a:p>
            <a:endParaRPr lang="de-DE" sz="1200" dirty="0">
              <a:solidFill>
                <a:schemeClr val="bg1"/>
              </a:solidFill>
            </a:endParaRPr>
          </a:p>
          <a:p>
            <a:r>
              <a:rPr lang="de-DE" sz="1200" dirty="0">
                <a:solidFill>
                  <a:schemeClr val="bg1"/>
                </a:solidFill>
              </a:rPr>
              <a:t>Gutenbergstr. 2</a:t>
            </a:r>
          </a:p>
          <a:p>
            <a:r>
              <a:rPr lang="de-DE" sz="1200" dirty="0">
                <a:solidFill>
                  <a:schemeClr val="bg1"/>
                </a:solidFill>
              </a:rPr>
              <a:t>10587 Berlin</a:t>
            </a:r>
          </a:p>
          <a:p>
            <a:endParaRPr lang="de-DE" sz="1200" dirty="0">
              <a:solidFill>
                <a:schemeClr val="bg1"/>
              </a:solidFill>
            </a:endParaRPr>
          </a:p>
          <a:p>
            <a:r>
              <a:rPr lang="de-DE" sz="1200" dirty="0">
                <a:solidFill>
                  <a:schemeClr val="bg1"/>
                </a:solidFill>
              </a:rPr>
              <a:t>Tel.: +49. 30. 62882-0</a:t>
            </a:r>
          </a:p>
          <a:p>
            <a:r>
              <a:rPr lang="de-DE" sz="1200" dirty="0">
                <a:solidFill>
                  <a:schemeClr val="bg1"/>
                </a:solidFill>
              </a:rPr>
              <a:t>Fax: +49. 30. 62882-400</a:t>
            </a:r>
          </a:p>
          <a:p>
            <a:r>
              <a:rPr lang="de-DE" sz="1200" dirty="0">
                <a:solidFill>
                  <a:schemeClr val="bg1"/>
                </a:solidFill>
              </a:rPr>
              <a:t>E-Mail: info@forsa.de</a:t>
            </a: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72BA7EFA-A73B-244E-CF43-281345FF1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812" y="6384925"/>
            <a:ext cx="10694987" cy="184666"/>
          </a:xfrm>
        </p:spPr>
        <p:txBody>
          <a:bodyPr wrap="square">
            <a:spAutoFit/>
          </a:bodyPr>
          <a:lstStyle/>
          <a:p>
            <a:r>
              <a:rPr lang="de-DE" dirty="0"/>
              <a:t>Inklusion an Schulen aus Sicht der Lehrkräfte in Deutschland I Mai 2025</a:t>
            </a:r>
          </a:p>
        </p:txBody>
      </p:sp>
    </p:spTree>
    <p:extLst>
      <p:ext uri="{BB962C8B-B14F-4D97-AF65-F5344CB8AC3E}">
        <p14:creationId xmlns:p14="http://schemas.microsoft.com/office/powerpoint/2010/main" val="73421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D9F31-6986-68CE-118C-4631578CE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6C26D-9E71-58A1-6DFE-94A1C22C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58800"/>
            <a:ext cx="11161712" cy="832097"/>
          </a:xfrm>
        </p:spPr>
        <p:txBody>
          <a:bodyPr/>
          <a:lstStyle/>
          <a:p>
            <a:r>
              <a:rPr lang="de-DE" sz="2300" dirty="0"/>
              <a:t>Studiendesign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3B2B1C66-4C45-B303-C926-9E8F20BDF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2172237"/>
            <a:ext cx="1083786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algn="l">
              <a:spcBef>
                <a:spcPct val="40000"/>
              </a:spcBef>
              <a:buClr>
                <a:schemeClr val="tx1"/>
              </a:buClr>
              <a:buChar char="–"/>
              <a:tabLst>
                <a:tab pos="2381250" algn="l"/>
                <a:tab pos="4572000" algn="r"/>
                <a:tab pos="4667250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571500" indent="-190500" algn="l">
              <a:buClr>
                <a:schemeClr val="tx1"/>
              </a:buClr>
              <a:buSzPct val="100000"/>
              <a:buChar char="–"/>
              <a:tabLst>
                <a:tab pos="2381250" algn="l"/>
                <a:tab pos="4572000" algn="r"/>
                <a:tab pos="4667250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87450" indent="-228600" algn="l">
              <a:buClr>
                <a:schemeClr val="tx1"/>
              </a:buClr>
              <a:buSzPct val="100000"/>
              <a:buChar char="–"/>
              <a:tabLst>
                <a:tab pos="2381250" algn="l"/>
                <a:tab pos="4572000" algn="r"/>
                <a:tab pos="4667250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6550" indent="-228600" algn="l">
              <a:buClr>
                <a:schemeClr val="tx1"/>
              </a:buClr>
              <a:buSzPct val="100000"/>
              <a:buChar char="–"/>
              <a:tabLst>
                <a:tab pos="2381250" algn="l"/>
                <a:tab pos="4572000" algn="r"/>
                <a:tab pos="46672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25650" indent="-228600" algn="l">
              <a:spcBef>
                <a:spcPct val="40000"/>
              </a:spcBef>
              <a:buClr>
                <a:schemeClr val="tx1"/>
              </a:buClr>
              <a:buSzPct val="100000"/>
              <a:buChar char="–"/>
              <a:tabLst>
                <a:tab pos="2381250" algn="l"/>
                <a:tab pos="4572000" algn="r"/>
                <a:tab pos="46672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48285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tabLst>
                <a:tab pos="2381250" algn="l"/>
                <a:tab pos="4572000" algn="r"/>
                <a:tab pos="46672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4005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tabLst>
                <a:tab pos="2381250" algn="l"/>
                <a:tab pos="4572000" algn="r"/>
                <a:tab pos="46672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39725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tabLst>
                <a:tab pos="2381250" algn="l"/>
                <a:tab pos="4572000" algn="r"/>
                <a:tab pos="46672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5445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tabLst>
                <a:tab pos="2381250" algn="l"/>
                <a:tab pos="4572000" algn="r"/>
                <a:tab pos="46672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41550" algn="l"/>
                <a:tab pos="2381250" algn="l"/>
                <a:tab pos="4572000" algn="r"/>
                <a:tab pos="4667250" algn="l"/>
              </a:tabLst>
            </a:pPr>
            <a:r>
              <a:rPr lang="de-DE" altLang="de-DE" sz="1600" b="0" dirty="0">
                <a:latin typeface="+mn-lt"/>
                <a:cs typeface="Arial" charset="0"/>
              </a:rPr>
              <a:t>Grundgesamtheit:	Lehrkräfte allgemeinbildender Schulen in Deutschland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41550" algn="l"/>
                <a:tab pos="2381250" algn="l"/>
                <a:tab pos="4572000" algn="r"/>
                <a:tab pos="4667250" algn="l"/>
              </a:tabLst>
            </a:pPr>
            <a:endParaRPr lang="de-DE" altLang="de-DE" sz="1600" b="0" dirty="0">
              <a:latin typeface="+mn-lt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41550" algn="l"/>
                <a:tab pos="2381250" algn="l"/>
                <a:tab pos="4572000" algn="r"/>
                <a:tab pos="4667250" algn="l"/>
              </a:tabLst>
            </a:pPr>
            <a:endParaRPr lang="de-DE" altLang="de-DE" sz="1600" b="0" dirty="0">
              <a:latin typeface="+mn-lt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41550" algn="l"/>
                <a:tab pos="2381250" algn="l"/>
                <a:tab pos="4572000" algn="r"/>
                <a:tab pos="4667250" algn="l"/>
              </a:tabLst>
            </a:pPr>
            <a:r>
              <a:rPr lang="de-DE" altLang="de-DE" sz="1600" b="0" dirty="0">
                <a:latin typeface="+mn-lt"/>
                <a:cs typeface="Arial" charset="0"/>
              </a:rPr>
              <a:t>Stichprobengröße:	2.737 Lehrkräfte (darunter 153 im Gebiet der Bundesländer Brandenburg (n=91)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41550" algn="l"/>
                <a:tab pos="2381250" algn="l"/>
                <a:tab pos="4572000" algn="r"/>
                <a:tab pos="4667250" algn="l"/>
              </a:tabLst>
            </a:pPr>
            <a:r>
              <a:rPr lang="de-DE" altLang="de-DE" sz="1600" b="0" dirty="0">
                <a:latin typeface="+mn-lt"/>
                <a:cs typeface="Arial" charset="0"/>
              </a:rPr>
              <a:t>	und Mecklenburg-Vorpommern (n=62)</a:t>
            </a:r>
            <a:r>
              <a:rPr lang="de-DE" sz="1600" b="0" dirty="0">
                <a:latin typeface="+mn-lt"/>
                <a:cs typeface="Arial" charset="0"/>
              </a:rPr>
              <a:t>)</a:t>
            </a:r>
            <a:endParaRPr lang="de-DE" altLang="de-DE" sz="1600" b="0" dirty="0">
              <a:latin typeface="+mn-lt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41550" algn="l"/>
                <a:tab pos="2381250" algn="l"/>
                <a:tab pos="4572000" algn="r"/>
                <a:tab pos="4667250" algn="l"/>
              </a:tabLst>
            </a:pPr>
            <a:endParaRPr lang="de-DE" altLang="de-DE" sz="1600" b="0" dirty="0">
              <a:latin typeface="+mn-lt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41550" algn="l"/>
                <a:tab pos="2381250" algn="l"/>
                <a:tab pos="4572000" algn="r"/>
                <a:tab pos="4667250" algn="l"/>
              </a:tabLst>
            </a:pPr>
            <a:r>
              <a:rPr lang="de-DE" altLang="de-DE" sz="1600" b="0" dirty="0">
                <a:latin typeface="+mn-lt"/>
                <a:cs typeface="Arial" charset="0"/>
              </a:rPr>
              <a:t>	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41550" algn="l"/>
                <a:tab pos="2381250" algn="l"/>
                <a:tab pos="4572000" algn="r"/>
                <a:tab pos="4667250" algn="l"/>
              </a:tabLst>
            </a:pPr>
            <a:r>
              <a:rPr lang="de-DE" altLang="de-DE" sz="1600" b="0" dirty="0">
                <a:latin typeface="+mn-lt"/>
                <a:cs typeface="Arial" charset="0"/>
              </a:rPr>
              <a:t>Erhebungsmethode:	Computergestützte Telefoninterviews (CATI) / Online-Befragung</a:t>
            </a:r>
            <a:endParaRPr lang="de-DE" altLang="de-DE" sz="1600" b="0" dirty="0"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41550" algn="l"/>
                <a:tab pos="2381250" algn="l"/>
                <a:tab pos="4572000" algn="r"/>
                <a:tab pos="4667250" algn="l"/>
              </a:tabLst>
            </a:pPr>
            <a:endParaRPr lang="de-DE" altLang="de-DE" sz="1600" b="0" dirty="0">
              <a:latin typeface="+mn-lt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41550" algn="l"/>
                <a:tab pos="2381250" algn="l"/>
                <a:tab pos="4572000" algn="r"/>
                <a:tab pos="4667250" algn="l"/>
              </a:tabLst>
            </a:pPr>
            <a:endParaRPr lang="de-DE" altLang="de-DE" sz="1600" b="0" dirty="0">
              <a:latin typeface="+mn-lt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41550" algn="l"/>
                <a:tab pos="2381250" algn="l"/>
                <a:tab pos="4572000" algn="r"/>
                <a:tab pos="4667250" algn="l"/>
              </a:tabLst>
            </a:pPr>
            <a:r>
              <a:rPr lang="de-DE" altLang="de-DE" sz="1600" b="0" dirty="0">
                <a:latin typeface="+mn-lt"/>
                <a:cs typeface="Arial" charset="0"/>
              </a:rPr>
              <a:t>Untersuchungszeitraum:	10. März bis 11. April 2025 </a:t>
            </a: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FBD7C044-1EAC-D0FA-51F6-7AE377954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812" y="6384925"/>
            <a:ext cx="10694987" cy="184666"/>
          </a:xfrm>
        </p:spPr>
        <p:txBody>
          <a:bodyPr wrap="square">
            <a:spAutoFit/>
          </a:bodyPr>
          <a:lstStyle/>
          <a:p>
            <a:r>
              <a:rPr lang="de-DE" dirty="0"/>
              <a:t>Inklusion an Schulen aus Sicht der Lehrkräfte in Deutschland I Mai 2025</a:t>
            </a:r>
          </a:p>
        </p:txBody>
      </p:sp>
    </p:spTree>
    <p:extLst>
      <p:ext uri="{BB962C8B-B14F-4D97-AF65-F5344CB8AC3E}">
        <p14:creationId xmlns:p14="http://schemas.microsoft.com/office/powerpoint/2010/main" val="3154690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68EAD-81D5-C61C-922C-400620A62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DB5A9D-C763-4344-75FA-E94D2815B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für das Gebiet der Bundesländer Brandenburg </a:t>
            </a:r>
            <a:br>
              <a:rPr lang="de-DE" dirty="0"/>
            </a:br>
            <a:r>
              <a:rPr lang="de-DE" dirty="0"/>
              <a:t>und Mecklenburg-Vorpommern im Detail</a:t>
            </a: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C9DFF4D8-292C-B0CC-0732-04658BC62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812" y="6384925"/>
            <a:ext cx="10694987" cy="184666"/>
          </a:xfrm>
        </p:spPr>
        <p:txBody>
          <a:bodyPr wrap="square">
            <a:spAutoFit/>
          </a:bodyPr>
          <a:lstStyle/>
          <a:p>
            <a:r>
              <a:rPr lang="de-DE" dirty="0"/>
              <a:t>Inklusion an Schulen aus Sicht der Lehrkräfte in Deutschland I Mai 2025</a:t>
            </a:r>
          </a:p>
        </p:txBody>
      </p:sp>
    </p:spTree>
    <p:extLst>
      <p:ext uri="{BB962C8B-B14F-4D97-AF65-F5344CB8AC3E}">
        <p14:creationId xmlns:p14="http://schemas.microsoft.com/office/powerpoint/2010/main" val="376583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32">
            <a:extLst>
              <a:ext uri="{FF2B5EF4-FFF2-40B4-BE49-F238E27FC236}">
                <a16:creationId xmlns:a16="http://schemas.microsoft.com/office/drawing/2014/main" id="{9B9DA044-7695-E461-A6D1-CB9D75F1EC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609385"/>
              </p:ext>
            </p:extLst>
          </p:nvPr>
        </p:nvGraphicFramePr>
        <p:xfrm>
          <a:off x="5270825" y="2466744"/>
          <a:ext cx="5037991" cy="3675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m 32">
            <a:extLst>
              <a:ext uri="{FF2B5EF4-FFF2-40B4-BE49-F238E27FC236}">
                <a16:creationId xmlns:a16="http://schemas.microsoft.com/office/drawing/2014/main" id="{B42F29D8-DDE6-2147-18C4-77A484841D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1467057"/>
              </p:ext>
            </p:extLst>
          </p:nvPr>
        </p:nvGraphicFramePr>
        <p:xfrm>
          <a:off x="229334" y="2466744"/>
          <a:ext cx="5037991" cy="3675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B4649F6-89B5-4EE9-941C-5155A36F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Gemeinsame Unterrichtung aller Kinder sinnvoll?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6305B2-C2CB-4B9E-8549-C0B24148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522" y="6072968"/>
            <a:ext cx="8966200" cy="540844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de-DE" dirty="0">
              <a:solidFill>
                <a:srgbClr val="636255"/>
              </a:solidFill>
            </a:endParaRPr>
          </a:p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Angaben in Prozent</a:t>
            </a:r>
          </a:p>
          <a:p>
            <a:r>
              <a:rPr lang="de-DE" dirty="0"/>
              <a:t>Inklusion an Schulen aus Sicht der Lehrkräfte in Deutschland I Mai 2025</a:t>
            </a: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C4D77B79-95B6-E451-90A4-45751BB6B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197191"/>
              </p:ext>
            </p:extLst>
          </p:nvPr>
        </p:nvGraphicFramePr>
        <p:xfrm>
          <a:off x="658813" y="1614722"/>
          <a:ext cx="9635380" cy="2003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35380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00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Es halten eine gemeinsame Unterrichtung von allen Kindern mit und ohne Behinderungen grundsätzlich für sinnvoll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sp>
        <p:nvSpPr>
          <p:cNvPr id="12" name="Textfeld 13">
            <a:extLst>
              <a:ext uri="{FF2B5EF4-FFF2-40B4-BE49-F238E27FC236}">
                <a16:creationId xmlns:a16="http://schemas.microsoft.com/office/drawing/2014/main" id="{A05E7452-CAB7-B4FA-BA40-15A5E241649C}"/>
              </a:ext>
            </a:extLst>
          </p:cNvPr>
          <p:cNvSpPr txBox="1"/>
          <p:nvPr/>
        </p:nvSpPr>
        <p:spPr>
          <a:xfrm>
            <a:off x="2501394" y="3901249"/>
            <a:ext cx="2180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Deutschland</a:t>
            </a:r>
          </a:p>
        </p:txBody>
      </p:sp>
      <p:sp>
        <p:nvSpPr>
          <p:cNvPr id="13" name="Textfeld 13">
            <a:extLst>
              <a:ext uri="{FF2B5EF4-FFF2-40B4-BE49-F238E27FC236}">
                <a16:creationId xmlns:a16="http://schemas.microsoft.com/office/drawing/2014/main" id="{5A25E4B5-0F28-96EE-862D-665CFBB0C3A5}"/>
              </a:ext>
            </a:extLst>
          </p:cNvPr>
          <p:cNvSpPr txBox="1"/>
          <p:nvPr/>
        </p:nvSpPr>
        <p:spPr>
          <a:xfrm>
            <a:off x="7741237" y="3747361"/>
            <a:ext cx="1764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Region Nordost</a:t>
            </a:r>
            <a:endParaRPr lang="de-DE" sz="3600" b="1" dirty="0"/>
          </a:p>
        </p:txBody>
      </p:sp>
      <p:graphicFrame>
        <p:nvGraphicFramePr>
          <p:cNvPr id="6" name="Diagramm 32">
            <a:extLst>
              <a:ext uri="{FF2B5EF4-FFF2-40B4-BE49-F238E27FC236}">
                <a16:creationId xmlns:a16="http://schemas.microsoft.com/office/drawing/2014/main" id="{9CE2CF13-911B-C744-C8F1-0BDB9DDDBB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6042648"/>
              </p:ext>
            </p:extLst>
          </p:nvPr>
        </p:nvGraphicFramePr>
        <p:xfrm>
          <a:off x="1659195" y="1895171"/>
          <a:ext cx="8885904" cy="722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6040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33ACA-1784-9662-D22D-2E34538B1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32">
            <a:extLst>
              <a:ext uri="{FF2B5EF4-FFF2-40B4-BE49-F238E27FC236}">
                <a16:creationId xmlns:a16="http://schemas.microsoft.com/office/drawing/2014/main" id="{1B64F3B6-53CB-EE30-004F-092A5C7C6D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0031181"/>
              </p:ext>
            </p:extLst>
          </p:nvPr>
        </p:nvGraphicFramePr>
        <p:xfrm>
          <a:off x="5263450" y="2466744"/>
          <a:ext cx="5037991" cy="3675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m 32">
            <a:extLst>
              <a:ext uri="{FF2B5EF4-FFF2-40B4-BE49-F238E27FC236}">
                <a16:creationId xmlns:a16="http://schemas.microsoft.com/office/drawing/2014/main" id="{F581EE7B-878E-F105-D55C-CCFA1A6DA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0858624"/>
              </p:ext>
            </p:extLst>
          </p:nvPr>
        </p:nvGraphicFramePr>
        <p:xfrm>
          <a:off x="229334" y="2466744"/>
          <a:ext cx="5037991" cy="3675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C210190-C4EF-A68C-F6F1-D330B27B7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Gemeinsame Unterrichtung aller Kinder zur Zeit auch praktisch sinnvoll?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DF97B73-065E-A922-64DB-08075EF16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522" y="6072968"/>
            <a:ext cx="8966200" cy="540844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de-DE" dirty="0">
              <a:solidFill>
                <a:srgbClr val="636255"/>
              </a:solidFill>
            </a:endParaRPr>
          </a:p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Basis: Befragte, die gemeinsame Unterrichtung von allen Kindern grundsätzlich für sinnvoll halten I Angaben in Prozent</a:t>
            </a:r>
          </a:p>
          <a:p>
            <a:r>
              <a:rPr lang="de-DE" dirty="0"/>
              <a:t>Inklusion an Schulen aus Sicht der Lehrkräfte in Deutschland I Mai 2025</a:t>
            </a: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A608D37C-4466-1139-2A88-04133432B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06577"/>
              </p:ext>
            </p:extLst>
          </p:nvPr>
        </p:nvGraphicFramePr>
        <p:xfrm>
          <a:off x="658813" y="1614722"/>
          <a:ext cx="9635380" cy="2003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35380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00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Es halten eine gemeinsame Unterrichtung von allen Kindern mit und ohne Behinderungen zur Zeit auch praktisch für sinnvoll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graphicFrame>
        <p:nvGraphicFramePr>
          <p:cNvPr id="6" name="Diagramm 32">
            <a:extLst>
              <a:ext uri="{FF2B5EF4-FFF2-40B4-BE49-F238E27FC236}">
                <a16:creationId xmlns:a16="http://schemas.microsoft.com/office/drawing/2014/main" id="{FBD551D8-6005-21AC-F22B-5BE5D49CB1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249066"/>
              </p:ext>
            </p:extLst>
          </p:nvPr>
        </p:nvGraphicFramePr>
        <p:xfrm>
          <a:off x="1614951" y="1895171"/>
          <a:ext cx="8981766" cy="722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feld 13">
            <a:extLst>
              <a:ext uri="{FF2B5EF4-FFF2-40B4-BE49-F238E27FC236}">
                <a16:creationId xmlns:a16="http://schemas.microsoft.com/office/drawing/2014/main" id="{FD231A86-F262-CB6A-7474-F73A385FE532}"/>
              </a:ext>
            </a:extLst>
          </p:cNvPr>
          <p:cNvSpPr txBox="1"/>
          <p:nvPr/>
        </p:nvSpPr>
        <p:spPr>
          <a:xfrm>
            <a:off x="2501394" y="3901249"/>
            <a:ext cx="2180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Deutschland</a:t>
            </a:r>
          </a:p>
        </p:txBody>
      </p:sp>
      <p:sp>
        <p:nvSpPr>
          <p:cNvPr id="8" name="Textfeld 13">
            <a:extLst>
              <a:ext uri="{FF2B5EF4-FFF2-40B4-BE49-F238E27FC236}">
                <a16:creationId xmlns:a16="http://schemas.microsoft.com/office/drawing/2014/main" id="{33DB5C8B-66BD-3ED4-7AF9-53993BF9D46B}"/>
              </a:ext>
            </a:extLst>
          </p:cNvPr>
          <p:cNvSpPr txBox="1"/>
          <p:nvPr/>
        </p:nvSpPr>
        <p:spPr>
          <a:xfrm>
            <a:off x="7741237" y="3747361"/>
            <a:ext cx="1764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Region Nordost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948068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3B53B-1F3D-B51B-37DE-DB780B37D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0977E72A-0CAF-2DB2-9B7E-91B4FA3FA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568606"/>
              </p:ext>
            </p:extLst>
          </p:nvPr>
        </p:nvGraphicFramePr>
        <p:xfrm>
          <a:off x="655243" y="2031456"/>
          <a:ext cx="6012000" cy="3946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2000">
                  <a:extLst>
                    <a:ext uri="{9D8B030D-6E8A-4147-A177-3AD203B41FA5}">
                      <a16:colId xmlns:a16="http://schemas.microsoft.com/office/drawing/2014/main" val="1085394782"/>
                    </a:ext>
                  </a:extLst>
                </a:gridCol>
              </a:tblGrid>
              <a:tr h="207635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fehlendes (Fach-) Personal an Regelschulen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148373"/>
                  </a:ext>
                </a:extLst>
              </a:tr>
              <a:tr h="207635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ungenügende materielle Ausstattung (Größe der Klassenräume, Aufzüge etc.)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068658"/>
                  </a:ext>
                </a:extLst>
              </a:tr>
              <a:tr h="20763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Größe der Schulklassen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699529"/>
                  </a:ext>
                </a:extLst>
              </a:tr>
              <a:tr h="20763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allg. Voraussetzungen/Rahmenbedingungen für Inklusion nicht gegeben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730699"/>
                  </a:ext>
                </a:extLst>
              </a:tr>
              <a:tr h="207635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mangelnde Ausbildung bzw. Schulung der Lehrkräfte für Inklusion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302729"/>
                  </a:ext>
                </a:extLst>
              </a:tr>
              <a:tr h="207635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mangelnde finanzielle Ausstattung für Inklusion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602910"/>
                  </a:ext>
                </a:extLst>
              </a:tr>
              <a:tr h="207635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090954"/>
                  </a:ext>
                </a:extLst>
              </a:tr>
              <a:tr h="207635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Regelschule kann erhöhten Förderbedarf von Kindern mit Behinderungen nicht leisten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906308"/>
                  </a:ext>
                </a:extLst>
              </a:tr>
              <a:tr h="207635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individuelle Förderung beider Gruppen nicht möglich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6216646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Benachteiligung von Schüler/-innen ohne Behinderungen durch Inklusion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108425"/>
                  </a:ext>
                </a:extLst>
              </a:tr>
              <a:tr h="207635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Überforderung der Lehrkräfte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168108"/>
                  </a:ext>
                </a:extLst>
              </a:tr>
              <a:tr h="207635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Überforderung/Frustration der Kinder mit Behinderungen in der Regelschule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693449"/>
                  </a:ext>
                </a:extLst>
              </a:tr>
              <a:tr h="207635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zusätzlicher Zeitaufwand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005480"/>
                  </a:ext>
                </a:extLst>
              </a:tr>
              <a:tr h="207635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Heterogenität der Leistungsfähigkeit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823074"/>
                  </a:ext>
                </a:extLst>
              </a:tr>
              <a:tr h="207635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Ausgrenzung/Diskriminierung von Kindern mit Behinderungen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424870"/>
                  </a:ext>
                </a:extLst>
              </a:tr>
              <a:tr h="207635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37300"/>
                  </a:ext>
                </a:extLst>
              </a:tr>
              <a:tr h="207635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abhängig von Art der Behinderungen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06046"/>
                  </a:ext>
                </a:extLst>
              </a:tr>
              <a:tr h="207635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655827"/>
                  </a:ext>
                </a:extLst>
              </a:tr>
              <a:tr h="207635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nichts, weiß nicht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98171"/>
                  </a:ext>
                </a:extLst>
              </a:tr>
            </a:tbl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F979879A-5A24-D5BA-5FCD-0C5A81A703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827501"/>
              </p:ext>
            </p:extLst>
          </p:nvPr>
        </p:nvGraphicFramePr>
        <p:xfrm>
          <a:off x="5827592" y="1948071"/>
          <a:ext cx="6364408" cy="4253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Objekt 1">
            <a:extLst>
              <a:ext uri="{FF2B5EF4-FFF2-40B4-BE49-F238E27FC236}">
                <a16:creationId xmlns:a16="http://schemas.microsoft.com/office/drawing/2014/main" id="{6AE28738-E777-9F96-E233-36E0D59F2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480738"/>
              </p:ext>
            </p:extLst>
          </p:nvPr>
        </p:nvGraphicFramePr>
        <p:xfrm>
          <a:off x="4377791" y="1972347"/>
          <a:ext cx="7625322" cy="4342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00CF819-E7A0-CD8C-DACD-3E905E1BA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spricht gegen eine gemeinsame Unterrichtung von allen Kindern mit und ohne Behinderungen?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D7F3B7F-C846-0B07-4453-A0A1212D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522" y="6072968"/>
            <a:ext cx="8966200" cy="540844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de-DE" dirty="0">
              <a:solidFill>
                <a:srgbClr val="636255"/>
              </a:solidFill>
            </a:endParaRPr>
          </a:p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offene Abfrage, Mehrfachnennungen möglich; aufgeführt sind Nennungen ab 4 Prozent I Angaben in Prozent</a:t>
            </a:r>
          </a:p>
          <a:p>
            <a:r>
              <a:rPr lang="de-DE" dirty="0"/>
              <a:t>Inklusion an Schulen aus Sicht der Lehrkräfte in Deutschland I Mai 2025</a:t>
            </a: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0298C79E-B703-5CD3-FCB0-48E600206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459169"/>
              </p:ext>
            </p:extLst>
          </p:nvPr>
        </p:nvGraphicFramePr>
        <p:xfrm>
          <a:off x="658813" y="1656602"/>
          <a:ext cx="9635380" cy="310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35380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140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Folgende Gründe sprechen gegen die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gemeinsame Unterrichtung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2B00CF39-1186-3DCE-606E-585201627B82}"/>
              </a:ext>
            </a:extLst>
          </p:cNvPr>
          <p:cNvSpPr/>
          <p:nvPr/>
        </p:nvSpPr>
        <p:spPr>
          <a:xfrm>
            <a:off x="10223930" y="4849025"/>
            <a:ext cx="300447" cy="183741"/>
          </a:xfrm>
          <a:prstGeom prst="rect">
            <a:avLst/>
          </a:prstGeom>
          <a:solidFill>
            <a:srgbClr val="63625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C5698B9-72A0-6C5D-0514-86EBC28257CC}"/>
              </a:ext>
            </a:extLst>
          </p:cNvPr>
          <p:cNvSpPr/>
          <p:nvPr/>
        </p:nvSpPr>
        <p:spPr>
          <a:xfrm>
            <a:off x="10144184" y="4534946"/>
            <a:ext cx="1725917" cy="245966"/>
          </a:xfrm>
          <a:prstGeom prst="rect">
            <a:avLst/>
          </a:prstGeom>
          <a:ln>
            <a:noFill/>
          </a:ln>
        </p:spPr>
        <p:txBody>
          <a:bodyPr wrap="square" lIns="90000" tIns="46800" rIns="90000" bIns="46800" anchor="b">
            <a:spAutoFit/>
          </a:bodyPr>
          <a:lstStyle/>
          <a:p>
            <a:pPr>
              <a:lnSpc>
                <a:spcPct val="82000"/>
              </a:lnSpc>
              <a:spcBef>
                <a:spcPts val="0"/>
              </a:spcBef>
              <a:buClrTx/>
              <a:buFontTx/>
              <a:buNone/>
            </a:pPr>
            <a:r>
              <a:rPr lang="de-DE" altLang="de-DE" sz="1200" b="1" dirty="0"/>
              <a:t>2025</a:t>
            </a:r>
            <a:endParaRPr lang="de-DE" altLang="de-DE" sz="1200" b="1" baseline="300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0240194-54EA-CFA4-B830-10C08D7962C6}"/>
              </a:ext>
            </a:extLst>
          </p:cNvPr>
          <p:cNvSpPr/>
          <p:nvPr/>
        </p:nvSpPr>
        <p:spPr>
          <a:xfrm>
            <a:off x="10512219" y="4825861"/>
            <a:ext cx="1725917" cy="245966"/>
          </a:xfrm>
          <a:prstGeom prst="rect">
            <a:avLst/>
          </a:prstGeom>
          <a:ln>
            <a:noFill/>
          </a:ln>
        </p:spPr>
        <p:txBody>
          <a:bodyPr wrap="square" lIns="90000" tIns="46800" rIns="90000" bIns="46800" anchor="b">
            <a:spAutoFit/>
          </a:bodyPr>
          <a:lstStyle/>
          <a:p>
            <a:pPr>
              <a:lnSpc>
                <a:spcPct val="82000"/>
              </a:lnSpc>
              <a:spcBef>
                <a:spcPts val="0"/>
              </a:spcBef>
              <a:buClrTx/>
              <a:buFontTx/>
              <a:buNone/>
            </a:pPr>
            <a:r>
              <a:rPr lang="de-DE" altLang="de-DE" sz="1200" b="1" dirty="0"/>
              <a:t>Region Nordost</a:t>
            </a:r>
            <a:endParaRPr lang="de-DE" altLang="de-DE" sz="1200" b="1" baseline="30000" dirty="0"/>
          </a:p>
        </p:txBody>
      </p:sp>
    </p:spTree>
    <p:extLst>
      <p:ext uri="{BB962C8B-B14F-4D97-AF65-F5344CB8AC3E}">
        <p14:creationId xmlns:p14="http://schemas.microsoft.com/office/powerpoint/2010/main" val="138612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3B6B0-3C91-283D-00DF-A942D59EA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32">
            <a:extLst>
              <a:ext uri="{FF2B5EF4-FFF2-40B4-BE49-F238E27FC236}">
                <a16:creationId xmlns:a16="http://schemas.microsoft.com/office/drawing/2014/main" id="{C7990D56-180D-63DF-B469-400DD65084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2690506"/>
              </p:ext>
            </p:extLst>
          </p:nvPr>
        </p:nvGraphicFramePr>
        <p:xfrm>
          <a:off x="2734597" y="2466744"/>
          <a:ext cx="5037991" cy="3675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1F90D97-1856-09EC-57B8-419764C50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Doppelbesetzung aus Lehrkraft und sonderpädagogischer Lehrkraft in inklusiven Klassen? (1/2)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74A1EA3-25D6-F32A-F0AD-959364D96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522" y="6072968"/>
            <a:ext cx="8966200" cy="540844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de-DE" dirty="0">
              <a:solidFill>
                <a:srgbClr val="636255"/>
              </a:solidFill>
            </a:endParaRPr>
          </a:p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Angaben in Prozent</a:t>
            </a:r>
          </a:p>
          <a:p>
            <a:r>
              <a:rPr lang="de-DE" dirty="0"/>
              <a:t>Inklusion an Schulen aus Sicht der Lehrkräfte in Deutschland I Mai 2025</a:t>
            </a: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EEAE49AC-CE07-7821-44EA-5D931125C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021105"/>
              </p:ext>
            </p:extLst>
          </p:nvPr>
        </p:nvGraphicFramePr>
        <p:xfrm>
          <a:off x="658813" y="1614722"/>
          <a:ext cx="9635380" cy="2003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35380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00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Es sollte in inklusiven Klassen eine Doppelbesetzung aus Lehrkraft und sonderpädagogischer Lehrkraft geben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graphicFrame>
        <p:nvGraphicFramePr>
          <p:cNvPr id="6" name="Diagramm 32">
            <a:extLst>
              <a:ext uri="{FF2B5EF4-FFF2-40B4-BE49-F238E27FC236}">
                <a16:creationId xmlns:a16="http://schemas.microsoft.com/office/drawing/2014/main" id="{A09A6E65-9C5F-DE63-4EC5-F52A06B3CD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1859540"/>
              </p:ext>
            </p:extLst>
          </p:nvPr>
        </p:nvGraphicFramePr>
        <p:xfrm>
          <a:off x="2306715" y="1998540"/>
          <a:ext cx="7577600" cy="722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feld 13">
            <a:extLst>
              <a:ext uri="{FF2B5EF4-FFF2-40B4-BE49-F238E27FC236}">
                <a16:creationId xmlns:a16="http://schemas.microsoft.com/office/drawing/2014/main" id="{2EEE8223-78D2-BC99-9AF0-4A42D3F214C4}"/>
              </a:ext>
            </a:extLst>
          </p:cNvPr>
          <p:cNvSpPr txBox="1"/>
          <p:nvPr/>
        </p:nvSpPr>
        <p:spPr>
          <a:xfrm>
            <a:off x="5220476" y="3747361"/>
            <a:ext cx="1764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Region Nordost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3470553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D8DA3-E942-1206-A8CF-CA78C17C9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32">
            <a:extLst>
              <a:ext uri="{FF2B5EF4-FFF2-40B4-BE49-F238E27FC236}">
                <a16:creationId xmlns:a16="http://schemas.microsoft.com/office/drawing/2014/main" id="{8EFCF609-66AA-76C9-533D-18B9C8457F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8930659"/>
              </p:ext>
            </p:extLst>
          </p:nvPr>
        </p:nvGraphicFramePr>
        <p:xfrm>
          <a:off x="2337810" y="2466744"/>
          <a:ext cx="5037991" cy="3675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65AC563-5345-FA19-991D-DD311CEB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Doppelbesetzung aus Lehrkraft und sonderpädagogischer Lehrkraft in inklusiven Klassen? (2/2)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DFD854-458A-69DE-6F0E-7ED59918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522" y="6072968"/>
            <a:ext cx="8966200" cy="540844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de-DE" dirty="0">
              <a:solidFill>
                <a:srgbClr val="636255"/>
              </a:solidFill>
            </a:endParaRPr>
          </a:p>
          <a:p>
            <a:pPr>
              <a:lnSpc>
                <a:spcPct val="85000"/>
              </a:lnSpc>
            </a:pPr>
            <a:r>
              <a:rPr lang="de-DE" dirty="0">
                <a:solidFill>
                  <a:srgbClr val="636255"/>
                </a:solidFill>
              </a:rPr>
              <a:t>Basis: Befragte, die eine Doppelbesetzung in inklusiven Klassen befürworten I Angaben in Prozent</a:t>
            </a:r>
          </a:p>
          <a:p>
            <a:r>
              <a:rPr lang="de-DE" dirty="0"/>
              <a:t>Inklusion an Schulen aus Sicht der Lehrkräfte in Deutschland I Mai 2025</a:t>
            </a: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0E25BEB7-ACE1-9C78-86E4-D2466EF2B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705327"/>
              </p:ext>
            </p:extLst>
          </p:nvPr>
        </p:nvGraphicFramePr>
        <p:xfrm>
          <a:off x="658813" y="1614722"/>
          <a:ext cx="9635380" cy="2003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35380">
                  <a:extLst>
                    <a:ext uri="{9D8B030D-6E8A-4147-A177-3AD203B41FA5}">
                      <a16:colId xmlns:a16="http://schemas.microsoft.com/office/drawing/2014/main" val="2315222491"/>
                    </a:ext>
                  </a:extLst>
                </a:gridCol>
              </a:tblGrid>
              <a:tr h="200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Eine Doppelbesetzung aus Lehrkraft und sonderpädagogischer Lehrkraft sollte es geben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278072"/>
                  </a:ext>
                </a:extLst>
              </a:tr>
            </a:tbl>
          </a:graphicData>
        </a:graphic>
      </p:graphicFrame>
      <p:graphicFrame>
        <p:nvGraphicFramePr>
          <p:cNvPr id="6" name="Diagramm 32">
            <a:extLst>
              <a:ext uri="{FF2B5EF4-FFF2-40B4-BE49-F238E27FC236}">
                <a16:creationId xmlns:a16="http://schemas.microsoft.com/office/drawing/2014/main" id="{499F2E7A-D121-3A71-7137-954C208639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1135785"/>
              </p:ext>
            </p:extLst>
          </p:nvPr>
        </p:nvGraphicFramePr>
        <p:xfrm>
          <a:off x="1918160" y="1895171"/>
          <a:ext cx="7634104" cy="722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feld 13">
            <a:extLst>
              <a:ext uri="{FF2B5EF4-FFF2-40B4-BE49-F238E27FC236}">
                <a16:creationId xmlns:a16="http://schemas.microsoft.com/office/drawing/2014/main" id="{AD5E5386-72F7-4FBD-CD58-16C49D55ECCE}"/>
              </a:ext>
            </a:extLst>
          </p:cNvPr>
          <p:cNvSpPr txBox="1"/>
          <p:nvPr/>
        </p:nvSpPr>
        <p:spPr>
          <a:xfrm>
            <a:off x="4823689" y="3747361"/>
            <a:ext cx="1764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Region Nordost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1802143597"/>
      </p:ext>
    </p:extLst>
  </p:cSld>
  <p:clrMapOvr>
    <a:masterClrMapping/>
  </p:clrMapOvr>
</p:sld>
</file>

<file path=ppt/theme/theme1.xml><?xml version="1.0" encoding="utf-8"?>
<a:theme xmlns:a="http://schemas.openxmlformats.org/drawingml/2006/main" name="forsa">
  <a:themeElements>
    <a:clrScheme name="Benutzerdefiniert 41">
      <a:dk1>
        <a:sysClr val="windowText" lastClr="000000"/>
      </a:dk1>
      <a:lt1>
        <a:sysClr val="window" lastClr="FFFFFF"/>
      </a:lt1>
      <a:dk2>
        <a:srgbClr val="DC2828"/>
      </a:dk2>
      <a:lt2>
        <a:srgbClr val="636255"/>
      </a:lt2>
      <a:accent1>
        <a:srgbClr val="E55E5E"/>
      </a:accent1>
      <a:accent2>
        <a:srgbClr val="ED9393"/>
      </a:accent2>
      <a:accent3>
        <a:srgbClr val="F6C9C9"/>
      </a:accent3>
      <a:accent4>
        <a:srgbClr val="8F8D81"/>
      </a:accent4>
      <a:accent5>
        <a:srgbClr val="B7B5AB"/>
      </a:accent5>
      <a:accent6>
        <a:srgbClr val="DCDBD5"/>
      </a:accent6>
      <a:hlink>
        <a:srgbClr val="000000"/>
      </a:hlink>
      <a:folHlink>
        <a:srgbClr val="000000"/>
      </a:folHlink>
    </a:clrScheme>
    <a:fontScheme name="Benutzerdefiniert 116">
      <a:majorFont>
        <a:latin typeface="NewsSans Light"/>
        <a:ea typeface=""/>
        <a:cs typeface=""/>
      </a:majorFont>
      <a:minorFont>
        <a:latin typeface="News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030A0"/>
        </a:solidFill>
        <a:ln w="12700">
          <a:solidFill>
            <a:schemeClr val="tx2"/>
          </a:solidFill>
        </a:ln>
      </a:spPr>
      <a:bodyPr rtlCol="0" anchor="ctr"/>
      <a:lstStyle>
        <a:defPPr algn="ctr">
          <a:defRPr sz="1600" dirty="0" err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/>
        </a:defPPr>
      </a:lstStyle>
    </a:txDef>
  </a:objectDefaults>
  <a:extraClrSchemeLst/>
  <a:custClrLst>
    <a:custClr name="Rot 100%">
      <a:srgbClr val="DC2828"/>
    </a:custClr>
    <a:custClr name="Rot 75%">
      <a:srgbClr val="E55E5E"/>
    </a:custClr>
    <a:custClr name="Rot 50%">
      <a:srgbClr val="ED9393"/>
    </a:custClr>
    <a:custClr name="Rot 25%">
      <a:srgbClr val="F6C9C9"/>
    </a:custClr>
    <a:custClr>
      <a:srgbClr val="FFFFFF"/>
    </a:custClr>
    <a:custClr name="Blau 100%">
      <a:srgbClr val="0080C8"/>
    </a:custClr>
    <a:custClr name="Blau 75%">
      <a:srgbClr val="1F9CD9"/>
    </a:custClr>
    <a:custClr name="Blau 50%">
      <a:srgbClr val="88BCE7"/>
    </a:custClr>
    <a:custClr name="Blau 25%">
      <a:srgbClr val="C8DDF4"/>
    </a:custClr>
    <a:custClr>
      <a:srgbClr val="FFFFFF"/>
    </a:custClr>
    <a:custClr name="Grau 100%">
      <a:srgbClr val="636255"/>
    </a:custClr>
    <a:custClr name="Grau 75%">
      <a:srgbClr val="8F8D81"/>
    </a:custClr>
    <a:custClr name="Grau 50%">
      <a:srgbClr val="B7B5AB"/>
    </a:custClr>
    <a:custClr name="Grau 25%">
      <a:srgbClr val="DCDBD5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CDU CSU">
      <a:srgbClr val="4D4D4D"/>
    </a:custClr>
    <a:custClr name="SPD">
      <a:srgbClr val="E0001B"/>
    </a:custClr>
    <a:custClr name="Grüne">
      <a:srgbClr val="42A62A"/>
    </a:custClr>
    <a:custClr name="Linke">
      <a:srgbClr val="955CCD"/>
    </a:custClr>
    <a:custClr name="FDP">
      <a:srgbClr val="FFD600"/>
    </a:custClr>
    <a:custClr name="AFD">
      <a:srgbClr val="009EE0"/>
    </a:custClr>
    <a:custClr name="Sonstige">
      <a:srgbClr val="B4B4B4"/>
    </a:custClr>
    <a:custClr name="Sonstige 2">
      <a:srgbClr val="640000"/>
    </a:custClr>
  </a:custClrLst>
  <a:extLst>
    <a:ext uri="{05A4C25C-085E-4340-85A3-A5531E510DB2}">
      <thm15:themeFamily xmlns:thm15="http://schemas.microsoft.com/office/thememl/2012/main" name="FORSA_PowerPoint_16x9_2018-07-16_Auszug.potx" id="{79FEF0A4-AA3B-4AD3-A26D-B1FC06ED428A}" vid="{2B69EFB9-D565-492A-B9FA-4704A3956262}"/>
    </a:ext>
  </a:extLst>
</a:theme>
</file>

<file path=ppt/theme/theme2.xml><?xml version="1.0" encoding="utf-8"?>
<a:theme xmlns:a="http://schemas.openxmlformats.org/drawingml/2006/main" name="Office">
  <a:themeElements>
    <a:clrScheme name="Benutzerdefiniert 190">
      <a:dk1>
        <a:sysClr val="windowText" lastClr="000000"/>
      </a:dk1>
      <a:lt1>
        <a:sysClr val="window" lastClr="FFFFFF"/>
      </a:lt1>
      <a:dk2>
        <a:srgbClr val="E63023"/>
      </a:dk2>
      <a:lt2>
        <a:srgbClr val="636255"/>
      </a:lt2>
      <a:accent1>
        <a:srgbClr val="ED7051"/>
      </a:accent1>
      <a:accent2>
        <a:srgbClr val="F5A488"/>
      </a:accent2>
      <a:accent3>
        <a:srgbClr val="FBD4C4"/>
      </a:accent3>
      <a:accent4>
        <a:srgbClr val="8F8D81"/>
      </a:accent4>
      <a:accent5>
        <a:srgbClr val="B7B5AB"/>
      </a:accent5>
      <a:accent6>
        <a:srgbClr val="DCDBD5"/>
      </a:accent6>
      <a:hlink>
        <a:srgbClr val="000000"/>
      </a:hlink>
      <a:folHlink>
        <a:srgbClr val="000000"/>
      </a:folHlink>
    </a:clrScheme>
    <a:fontScheme name="Benutzerdefiniert 116">
      <a:majorFont>
        <a:latin typeface="NewsSans Light"/>
        <a:ea typeface=""/>
        <a:cs typeface=""/>
      </a:majorFont>
      <a:minorFont>
        <a:latin typeface="News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90">
      <a:dk1>
        <a:sysClr val="windowText" lastClr="000000"/>
      </a:dk1>
      <a:lt1>
        <a:sysClr val="window" lastClr="FFFFFF"/>
      </a:lt1>
      <a:dk2>
        <a:srgbClr val="E63023"/>
      </a:dk2>
      <a:lt2>
        <a:srgbClr val="636255"/>
      </a:lt2>
      <a:accent1>
        <a:srgbClr val="ED7051"/>
      </a:accent1>
      <a:accent2>
        <a:srgbClr val="F5A488"/>
      </a:accent2>
      <a:accent3>
        <a:srgbClr val="FBD4C4"/>
      </a:accent3>
      <a:accent4>
        <a:srgbClr val="8F8D81"/>
      </a:accent4>
      <a:accent5>
        <a:srgbClr val="B7B5AB"/>
      </a:accent5>
      <a:accent6>
        <a:srgbClr val="DCDBD5"/>
      </a:accent6>
      <a:hlink>
        <a:srgbClr val="000000"/>
      </a:hlink>
      <a:folHlink>
        <a:srgbClr val="000000"/>
      </a:folHlink>
    </a:clrScheme>
    <a:fontScheme name="Benutzerdefiniert 116">
      <a:majorFont>
        <a:latin typeface="NewsSans Light"/>
        <a:ea typeface=""/>
        <a:cs typeface=""/>
      </a:majorFont>
      <a:minorFont>
        <a:latin typeface="News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1172</Words>
  <Application>Microsoft Office PowerPoint</Application>
  <PresentationFormat>Breitbild</PresentationFormat>
  <Paragraphs>189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Lyon Ofc TT</vt:lpstr>
      <vt:lpstr>Arial</vt:lpstr>
      <vt:lpstr>NewsSans Light</vt:lpstr>
      <vt:lpstr>forsa</vt:lpstr>
      <vt:lpstr>Inklusion an Schulen aus Sicht der Lehrkräfte in Deutschland – Meinungen, Einstellungen und Erfahrungen</vt:lpstr>
      <vt:lpstr>Studiendesign</vt:lpstr>
      <vt:lpstr>Studiendesign</vt:lpstr>
      <vt:lpstr>Ergebnisse für das Gebiet der Bundesländer Brandenburg  und Mecklenburg-Vorpommern im Detail</vt:lpstr>
      <vt:lpstr>Gemeinsame Unterrichtung aller Kinder sinnvoll?</vt:lpstr>
      <vt:lpstr>Gemeinsame Unterrichtung aller Kinder zur Zeit auch praktisch sinnvoll?</vt:lpstr>
      <vt:lpstr>Was spricht gegen eine gemeinsame Unterrichtung von allen Kindern mit und ohne Behinderungen?</vt:lpstr>
      <vt:lpstr>Doppelbesetzung aus Lehrkraft und sonderpädagogischer Lehrkraft in inklusiven Klassen? (1/2)</vt:lpstr>
      <vt:lpstr>Doppelbesetzung aus Lehrkraft und sonderpädagogischer Lehrkraft in inklusiven Klassen? (2/2)</vt:lpstr>
      <vt:lpstr>Meinungen zur Zukunft der Förder- und Sonderschulen</vt:lpstr>
      <vt:lpstr>Klassengröße von inklusiven Klassen</vt:lpstr>
      <vt:lpstr>Einschätzungen zur Vorbereitung der inklusiv unterrichtenden Lehrkräfte an der eigenen Schule (Region Nordost) *) </vt:lpstr>
      <vt:lpstr>Zufriedenheit mit dem Fortbildungsangebot zum Thema schulische Inklusion </vt:lpstr>
      <vt:lpstr>Multiprofessionelles Team an den Schulen?</vt:lpstr>
      <vt:lpstr>Unterstützung durch spezielles Personal in welchem Zeitraum?</vt:lpstr>
      <vt:lpstr>Austausch über Herausforderung inklusiven Unterrichts</vt:lpstr>
      <vt:lpstr>Unterstützungsmaßnahmen bei Belastungen durch die inklusive Unterrichtung?</vt:lpstr>
      <vt:lpstr>Zufriedenheit mit der Inklusionspolitik der jeweiligen Landesregierung</vt:lpstr>
      <vt:lpstr>Gründe für die Unzufriedenheit mit der Inklusionspolitik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Michael Blanck</cp:lastModifiedBy>
  <cp:revision>18</cp:revision>
  <dcterms:created xsi:type="dcterms:W3CDTF">2021-04-19T14:07:19Z</dcterms:created>
  <dcterms:modified xsi:type="dcterms:W3CDTF">2025-05-28T10:29:22Z</dcterms:modified>
</cp:coreProperties>
</file>